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373" r:id="rId2"/>
    <p:sldId id="257" r:id="rId3"/>
    <p:sldId id="354" r:id="rId4"/>
    <p:sldId id="329" r:id="rId5"/>
    <p:sldId id="258" r:id="rId6"/>
    <p:sldId id="299" r:id="rId7"/>
    <p:sldId id="259" r:id="rId8"/>
    <p:sldId id="331" r:id="rId9"/>
    <p:sldId id="356" r:id="rId10"/>
    <p:sldId id="374" r:id="rId11"/>
    <p:sldId id="334" r:id="rId12"/>
    <p:sldId id="375" r:id="rId13"/>
    <p:sldId id="372" r:id="rId14"/>
    <p:sldId id="355" r:id="rId15"/>
    <p:sldId id="357" r:id="rId16"/>
    <p:sldId id="264" r:id="rId17"/>
    <p:sldId id="332" r:id="rId18"/>
    <p:sldId id="353" r:id="rId19"/>
    <p:sldId id="301" r:id="rId20"/>
    <p:sldId id="358" r:id="rId21"/>
    <p:sldId id="303" r:id="rId22"/>
    <p:sldId id="359" r:id="rId23"/>
    <p:sldId id="360" r:id="rId24"/>
    <p:sldId id="361" r:id="rId25"/>
    <p:sldId id="304" r:id="rId26"/>
    <p:sldId id="337" r:id="rId27"/>
    <p:sldId id="338" r:id="rId28"/>
    <p:sldId id="362" r:id="rId29"/>
    <p:sldId id="363" r:id="rId30"/>
    <p:sldId id="305" r:id="rId31"/>
    <p:sldId id="306" r:id="rId32"/>
    <p:sldId id="340" r:id="rId33"/>
    <p:sldId id="341" r:id="rId34"/>
    <p:sldId id="339" r:id="rId35"/>
    <p:sldId id="376" r:id="rId36"/>
    <p:sldId id="307" r:id="rId37"/>
    <p:sldId id="325" r:id="rId38"/>
    <p:sldId id="313" r:id="rId39"/>
    <p:sldId id="364" r:id="rId40"/>
    <p:sldId id="308" r:id="rId41"/>
    <p:sldId id="309" r:id="rId42"/>
    <p:sldId id="365" r:id="rId43"/>
    <p:sldId id="366" r:id="rId44"/>
    <p:sldId id="310" r:id="rId45"/>
    <p:sldId id="351" r:id="rId46"/>
    <p:sldId id="342" r:id="rId47"/>
    <p:sldId id="300" r:id="rId48"/>
    <p:sldId id="352" r:id="rId49"/>
    <p:sldId id="261" r:id="rId50"/>
    <p:sldId id="326" r:id="rId51"/>
    <p:sldId id="367" r:id="rId52"/>
    <p:sldId id="368" r:id="rId53"/>
    <p:sldId id="369" r:id="rId54"/>
    <p:sldId id="370" r:id="rId55"/>
    <p:sldId id="371" r:id="rId56"/>
    <p:sldId id="285" r:id="rId57"/>
    <p:sldId id="287" r:id="rId58"/>
    <p:sldId id="265" r:id="rId59"/>
    <p:sldId id="295" r:id="rId60"/>
    <p:sldId id="296" r:id="rId61"/>
    <p:sldId id="32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0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09EAE-839D-2D45-BBF9-A78998B951D9}" type="datetimeFigureOut">
              <a:rPr lang="en-US" smtClean="0"/>
              <a:t>10/23/15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586A3-AA31-9940-A606-42456C534935}" type="slidenum">
              <a:rPr lang="en-US" smtClean="0"/>
              <a:t>‹#›</a:t>
            </a:fld>
            <a:endParaRPr lang="en-US"/>
          </a:p>
        </p:txBody>
      </p:sp>
    </p:spTree>
    <p:extLst>
      <p:ext uri="{BB962C8B-B14F-4D97-AF65-F5344CB8AC3E}">
        <p14:creationId xmlns:p14="http://schemas.microsoft.com/office/powerpoint/2010/main" val="3418715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FC4050-3488-A14F-8D04-73B2B045D521}" type="slidenum">
              <a:rPr lang="en-US"/>
              <a:pPr/>
              <a:t>11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badi MT Condensed Extra Bold" pitchFamily="-107" charset="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28101-125E-2140-9FE5-21B006FB5958}" type="datetimeFigureOut">
              <a:rPr lang="en-US" smtClean="0"/>
              <a:pPr/>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8101-125E-2140-9FE5-21B006FB5958}" type="datetimeFigureOut">
              <a:rPr lang="en-US" smtClean="0"/>
              <a:pPr/>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8101-125E-2140-9FE5-21B006FB5958}" type="datetimeFigureOut">
              <a:rPr lang="en-US" smtClean="0"/>
              <a:pPr/>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8101-125E-2140-9FE5-21B006FB5958}" type="datetimeFigureOut">
              <a:rPr lang="en-US" smtClean="0"/>
              <a:pPr/>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28101-125E-2140-9FE5-21B006FB5958}" type="datetimeFigureOut">
              <a:rPr lang="en-US" smtClean="0"/>
              <a:pPr/>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28101-125E-2140-9FE5-21B006FB5958}" type="datetimeFigureOut">
              <a:rPr lang="en-US" smtClean="0"/>
              <a:pPr/>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28101-125E-2140-9FE5-21B006FB5958}" type="datetimeFigureOut">
              <a:rPr lang="en-US" smtClean="0"/>
              <a:pPr/>
              <a:t>10/23/15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28101-125E-2140-9FE5-21B006FB5958}" type="datetimeFigureOut">
              <a:rPr lang="en-US" smtClean="0"/>
              <a:pPr/>
              <a:t>10/23/15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28101-125E-2140-9FE5-21B006FB5958}" type="datetimeFigureOut">
              <a:rPr lang="en-US" smtClean="0"/>
              <a:pPr/>
              <a:t>10/23/15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28101-125E-2140-9FE5-21B006FB5958}" type="datetimeFigureOut">
              <a:rPr lang="en-US" smtClean="0"/>
              <a:pPr/>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28101-125E-2140-9FE5-21B006FB5958}" type="datetimeFigureOut">
              <a:rPr lang="en-US" smtClean="0"/>
              <a:pPr/>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55E8E-BBAE-EA49-B405-EE0368F165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28101-125E-2140-9FE5-21B006FB5958}" type="datetimeFigureOut">
              <a:rPr lang="en-US" smtClean="0"/>
              <a:pPr/>
              <a:t>10/23/15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5E8E-BBAE-EA49-B405-EE0368F165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4199"/>
            <a:ext cx="5486400" cy="7132320"/>
          </a:xfrm>
          <a:prstGeom prst="rect">
            <a:avLst/>
          </a:prstGeom>
          <a:noFill/>
          <a:ln>
            <a:noFill/>
          </a:ln>
        </p:spPr>
      </p:pic>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8201"/>
            <a:ext cx="5486400" cy="7132320"/>
          </a:xfrm>
          <a:prstGeom prst="rect">
            <a:avLst/>
          </a:prstGeom>
          <a:noFill/>
          <a:ln>
            <a:noFill/>
          </a:ln>
        </p:spPr>
      </p:pic>
    </p:spTree>
    <p:extLst>
      <p:ext uri="{BB962C8B-B14F-4D97-AF65-F5344CB8AC3E}">
        <p14:creationId xmlns:p14="http://schemas.microsoft.com/office/powerpoint/2010/main" val="3676048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780807752364"/>
          <p:cNvPicPr>
            <a:picLocks noGrp="1"/>
          </p:cNvPicPr>
          <p:nvPr>
            <p:ph idx="1"/>
          </p:nvPr>
        </p:nvPicPr>
        <p:blipFill>
          <a:blip r:embed="rId2"/>
          <a:srcRect l="-83568" r="-83568"/>
          <a:stretch>
            <a:fillRect/>
          </a:stretch>
        </p:blipFill>
        <p:spPr bwMode="auto">
          <a:xfrm>
            <a:off x="-220892" y="496924"/>
            <a:ext cx="9664016" cy="562924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7617608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Thought Experiment</a:t>
            </a:r>
          </a:p>
        </p:txBody>
      </p:sp>
      <p:sp>
        <p:nvSpPr>
          <p:cNvPr id="27651" name="Rectangle 3"/>
          <p:cNvSpPr>
            <a:spLocks noGrp="1" noChangeArrowheads="1"/>
          </p:cNvSpPr>
          <p:nvPr>
            <p:ph type="body" idx="1"/>
          </p:nvPr>
        </p:nvSpPr>
        <p:spPr/>
        <p:txBody>
          <a:bodyPr/>
          <a:lstStyle/>
          <a:p>
            <a:pPr eaLnBrk="1" hangingPunct="1"/>
            <a:r>
              <a:rPr lang="en-US">
                <a:ea typeface="ＭＳ Ｐゴシック" pitchFamily="-107" charset="-128"/>
                <a:cs typeface="ＭＳ Ｐゴシック" pitchFamily="-107" charset="-128"/>
              </a:rPr>
              <a:t>Think of something you really love to do - something you would be doing right now (instead of this!) if you possibly could be . . . </a:t>
            </a:r>
          </a:p>
          <a:p>
            <a:pPr eaLnBrk="1" hangingPunct="1"/>
            <a:r>
              <a:rPr lang="en-US">
                <a:ea typeface="ＭＳ Ｐゴシック" pitchFamily="-107" charset="-128"/>
                <a:cs typeface="ＭＳ Ｐゴシック" pitchFamily="-107" charset="-128"/>
              </a:rPr>
              <a:t>What are the characteristics of that activity that make you love it?</a:t>
            </a:r>
          </a:p>
        </p:txBody>
      </p:sp>
    </p:spTree>
    <p:extLst>
      <p:ext uri="{BB962C8B-B14F-4D97-AF65-F5344CB8AC3E}">
        <p14:creationId xmlns:p14="http://schemas.microsoft.com/office/powerpoint/2010/main" val="1794898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insights</a:t>
            </a:r>
            <a:endParaRPr lang="en-US" dirty="0"/>
          </a:p>
        </p:txBody>
      </p:sp>
      <p:sp>
        <p:nvSpPr>
          <p:cNvPr id="3" name="Content Placeholder 2"/>
          <p:cNvSpPr>
            <a:spLocks noGrp="1"/>
          </p:cNvSpPr>
          <p:nvPr>
            <p:ph idx="1"/>
          </p:nvPr>
        </p:nvSpPr>
        <p:spPr/>
        <p:txBody>
          <a:bodyPr/>
          <a:lstStyle/>
          <a:p>
            <a:r>
              <a:rPr lang="en-US" dirty="0" smtClean="0"/>
              <a:t>At risk students are not in trouble in all aspects of their lives</a:t>
            </a:r>
          </a:p>
          <a:p>
            <a:r>
              <a:rPr lang="en-US" dirty="0" err="1" smtClean="0"/>
              <a:t>Essentialization</a:t>
            </a:r>
            <a:r>
              <a:rPr lang="en-US" dirty="0" smtClean="0"/>
              <a:t> of students: Self-fulfilling prophecy</a:t>
            </a:r>
          </a:p>
          <a:p>
            <a:r>
              <a:rPr lang="en-US" dirty="0" smtClean="0"/>
              <a:t>Situated motivation and cognition</a:t>
            </a:r>
            <a:endParaRPr lang="en-US" dirty="0"/>
          </a:p>
        </p:txBody>
      </p:sp>
    </p:spTree>
    <p:extLst>
      <p:ext uri="{BB962C8B-B14F-4D97-AF65-F5344CB8AC3E}">
        <p14:creationId xmlns:p14="http://schemas.microsoft.com/office/powerpoint/2010/main" val="560971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When we are highly and pleasurably engaged, we are outgrowing ourselves: The Conditions of Flow Experience</a:t>
            </a:r>
            <a:endParaRPr lang="en-US" sz="3600" dirty="0"/>
          </a:p>
        </p:txBody>
      </p:sp>
      <p:sp>
        <p:nvSpPr>
          <p:cNvPr id="3" name="Content Placeholder 2"/>
          <p:cNvSpPr>
            <a:spLocks noGrp="1"/>
          </p:cNvSpPr>
          <p:nvPr>
            <p:ph idx="1"/>
          </p:nvPr>
        </p:nvSpPr>
        <p:spPr>
          <a:xfrm>
            <a:off x="457200" y="1744133"/>
            <a:ext cx="8229600" cy="4382030"/>
          </a:xfrm>
        </p:spPr>
        <p:txBody>
          <a:bodyPr>
            <a:noAutofit/>
          </a:bodyPr>
          <a:lstStyle/>
          <a:p>
            <a:r>
              <a:rPr lang="en-US" sz="2000" dirty="0" smtClean="0"/>
              <a:t>A clear Purpose, Goals and Immediate Feedback </a:t>
            </a:r>
          </a:p>
          <a:p>
            <a:pPr marL="0" indent="0">
              <a:buNone/>
            </a:pPr>
            <a:r>
              <a:rPr lang="en-US" sz="2000" dirty="0" smtClean="0"/>
              <a:t> </a:t>
            </a:r>
          </a:p>
          <a:p>
            <a:r>
              <a:rPr lang="en-US" sz="2000" dirty="0" smtClean="0"/>
              <a:t>A Challenge that requires an appropriate level of skill and Assistance to meet the challenge (as needed to be successful)</a:t>
            </a:r>
          </a:p>
          <a:p>
            <a:pPr marL="0" indent="0">
              <a:buNone/>
            </a:pPr>
            <a:r>
              <a:rPr lang="en-US" sz="2000" dirty="0" smtClean="0"/>
              <a:t> </a:t>
            </a:r>
          </a:p>
          <a:p>
            <a:r>
              <a:rPr lang="en-US" sz="2000" dirty="0" smtClean="0"/>
              <a:t>A sense of Control and Developing Competence</a:t>
            </a:r>
          </a:p>
          <a:p>
            <a:pPr marL="0" indent="0">
              <a:buNone/>
            </a:pPr>
            <a:r>
              <a:rPr lang="en-US" sz="2000" dirty="0" smtClean="0"/>
              <a:t>	-voice, opinion, identity staking, choice, naming growing   	competence</a:t>
            </a:r>
          </a:p>
          <a:p>
            <a:pPr marL="0" indent="0">
              <a:buNone/>
            </a:pPr>
            <a:r>
              <a:rPr lang="en-US" sz="2000" dirty="0" smtClean="0"/>
              <a:t> </a:t>
            </a:r>
          </a:p>
          <a:p>
            <a:r>
              <a:rPr lang="en-US" sz="2000" dirty="0" smtClean="0"/>
              <a:t>A focus on Immediate Experience</a:t>
            </a:r>
          </a:p>
          <a:p>
            <a:pPr lvl="1">
              <a:buNone/>
            </a:pPr>
            <a:r>
              <a:rPr lang="en-US" sz="2000" dirty="0" smtClean="0"/>
              <a:t>-current relevance, make things, do things, immediate function, fun, humor</a:t>
            </a:r>
          </a:p>
          <a:p>
            <a:pPr marL="0" indent="0">
              <a:buNone/>
            </a:pPr>
            <a:r>
              <a:rPr lang="en-US" sz="2000" dirty="0" smtClean="0"/>
              <a:t> </a:t>
            </a:r>
          </a:p>
          <a:p>
            <a:r>
              <a:rPr lang="en-US" sz="2000" dirty="0" smtClean="0"/>
              <a:t>Importance of the Social</a:t>
            </a:r>
          </a:p>
          <a:p>
            <a:endParaRPr lang="en-US" sz="2000" dirty="0"/>
          </a:p>
        </p:txBody>
      </p:sp>
    </p:spTree>
    <p:extLst>
      <p:ext uri="{BB962C8B-B14F-4D97-AF65-F5344CB8AC3E}">
        <p14:creationId xmlns:p14="http://schemas.microsoft.com/office/powerpoint/2010/main" val="4011894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major sets of findings: kids read what they find pleasurable and what they need</a:t>
            </a:r>
            <a:endParaRPr lang="en-US" dirty="0"/>
          </a:p>
        </p:txBody>
      </p:sp>
      <p:sp>
        <p:nvSpPr>
          <p:cNvPr id="3" name="Content Placeholder 2"/>
          <p:cNvSpPr>
            <a:spLocks noGrp="1"/>
          </p:cNvSpPr>
          <p:nvPr>
            <p:ph idx="1"/>
          </p:nvPr>
        </p:nvSpPr>
        <p:spPr>
          <a:xfrm>
            <a:off x="457200" y="1896533"/>
            <a:ext cx="8229600" cy="4487334"/>
          </a:xfrm>
        </p:spPr>
        <p:txBody>
          <a:bodyPr>
            <a:normAutofit fontScale="92500" lnSpcReduction="20000"/>
          </a:bodyPr>
          <a:lstStyle/>
          <a:p>
            <a:r>
              <a:rPr lang="en-US" dirty="0" smtClean="0"/>
              <a:t>Around motivation and engagement and MULITIPLE DIMENSIONS OF PLEASURE</a:t>
            </a:r>
          </a:p>
          <a:p>
            <a:endParaRPr lang="en-US" dirty="0" smtClean="0"/>
          </a:p>
          <a:p>
            <a:r>
              <a:rPr lang="en-US" dirty="0" smtClean="0"/>
              <a:t>Around depth psychology, “inner work” and archetypal energies that are addressed while reading specific genres that help readers rehearse who they want to be and become and that actually help them in this process</a:t>
            </a:r>
          </a:p>
          <a:p>
            <a:endParaRPr lang="en-US" dirty="0" smtClean="0"/>
          </a:p>
          <a:p>
            <a:r>
              <a:rPr lang="en-US" dirty="0" smtClean="0"/>
              <a:t>AND TO MAKE THIS ALL MATTER: how can we leverage these findings in our teaching?</a:t>
            </a:r>
            <a:endParaRPr lang="en-US" dirty="0"/>
          </a:p>
        </p:txBody>
      </p:sp>
    </p:spTree>
    <p:extLst>
      <p:ext uri="{BB962C8B-B14F-4D97-AF65-F5344CB8AC3E}">
        <p14:creationId xmlns:p14="http://schemas.microsoft.com/office/powerpoint/2010/main" val="2950196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data shows</a:t>
            </a:r>
            <a:endParaRPr lang="en-US" dirty="0"/>
          </a:p>
        </p:txBody>
      </p:sp>
      <p:sp>
        <p:nvSpPr>
          <p:cNvPr id="3" name="Content Placeholder 2"/>
          <p:cNvSpPr>
            <a:spLocks noGrp="1"/>
          </p:cNvSpPr>
          <p:nvPr>
            <p:ph idx="1"/>
          </p:nvPr>
        </p:nvSpPr>
        <p:spPr/>
        <p:txBody>
          <a:bodyPr>
            <a:normAutofit fontScale="92500"/>
          </a:bodyPr>
          <a:lstStyle/>
          <a:p>
            <a:r>
              <a:rPr lang="en-US" dirty="0" smtClean="0"/>
              <a:t>That when students are reading for pleasure they are </a:t>
            </a:r>
            <a:r>
              <a:rPr lang="en-US" dirty="0" smtClean="0"/>
              <a:t>highly motivated </a:t>
            </a:r>
            <a:r>
              <a:rPr lang="en-US" dirty="0" smtClean="0"/>
              <a:t>and have a “continuing </a:t>
            </a:r>
            <a:r>
              <a:rPr lang="en-US" dirty="0" smtClean="0"/>
              <a:t>impulse” to read and learn</a:t>
            </a:r>
            <a:endParaRPr lang="en-US" dirty="0" smtClean="0"/>
          </a:p>
          <a:p>
            <a:r>
              <a:rPr lang="en-US" dirty="0" smtClean="0"/>
              <a:t>Are progressing towards all the goals that I’ve had for them as readers, learners and people throughout my teaching career . . .</a:t>
            </a:r>
          </a:p>
          <a:p>
            <a:r>
              <a:rPr lang="en-US" dirty="0" smtClean="0"/>
              <a:t>And all of the goals of next generation standards</a:t>
            </a:r>
          </a:p>
          <a:p>
            <a:r>
              <a:rPr lang="en-US" dirty="0" smtClean="0"/>
              <a:t>And are preparing themselves for next generation assessments . . . </a:t>
            </a:r>
            <a:endParaRPr lang="en-US" dirty="0"/>
          </a:p>
        </p:txBody>
      </p:sp>
    </p:spTree>
    <p:extLst>
      <p:ext uri="{BB962C8B-B14F-4D97-AF65-F5344CB8AC3E}">
        <p14:creationId xmlns:p14="http://schemas.microsoft.com/office/powerpoint/2010/main" val="27923648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activities</a:t>
            </a:r>
            <a:endParaRPr lang="en-US" dirty="0"/>
          </a:p>
        </p:txBody>
      </p:sp>
      <p:sp>
        <p:nvSpPr>
          <p:cNvPr id="3" name="Content Placeholder 2"/>
          <p:cNvSpPr>
            <a:spLocks noGrp="1"/>
          </p:cNvSpPr>
          <p:nvPr>
            <p:ph idx="1"/>
          </p:nvPr>
        </p:nvSpPr>
        <p:spPr/>
        <p:txBody>
          <a:bodyPr>
            <a:normAutofit/>
          </a:bodyPr>
          <a:lstStyle/>
          <a:p>
            <a:r>
              <a:rPr lang="en-US" sz="5400" dirty="0" smtClean="0"/>
              <a:t>Why read literature?</a:t>
            </a:r>
          </a:p>
          <a:p>
            <a:r>
              <a:rPr lang="en-US" sz="5400" dirty="0" smtClean="0"/>
              <a:t>What work can literacy do?  </a:t>
            </a:r>
          </a:p>
          <a:p>
            <a:r>
              <a:rPr lang="en-US" sz="5400" dirty="0" smtClean="0"/>
              <a:t>Outer work and inner work?</a:t>
            </a:r>
            <a:endParaRPr lang="en-US" sz="5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858000"/>
          </a:xfrm>
        </p:spPr>
        <p:txBody>
          <a:bodyPr>
            <a:normAutofit fontScale="47500" lnSpcReduction="20000"/>
          </a:bodyPr>
          <a:lstStyle/>
          <a:p>
            <a:r>
              <a:rPr lang="en-US" dirty="0" smtClean="0"/>
              <a:t> </a:t>
            </a:r>
          </a:p>
          <a:p>
            <a:r>
              <a:rPr lang="en-US" dirty="0" smtClean="0"/>
              <a:t>___ 1</a:t>
            </a:r>
            <a:r>
              <a:rPr lang="en-US" sz="3368" dirty="0" smtClean="0"/>
              <a:t>. To help young people explore their own feelings about literature</a:t>
            </a:r>
          </a:p>
          <a:p>
            <a:r>
              <a:rPr lang="en-US" sz="3368" dirty="0" smtClean="0"/>
              <a:t> </a:t>
            </a:r>
          </a:p>
          <a:p>
            <a:r>
              <a:rPr lang="en-US" sz="3368" dirty="0" smtClean="0"/>
              <a:t>___ 2. To help young people explore their own feelings and understandings about their personal experiences</a:t>
            </a:r>
          </a:p>
          <a:p>
            <a:r>
              <a:rPr lang="en-US" sz="3368" dirty="0" smtClean="0"/>
              <a:t> </a:t>
            </a:r>
          </a:p>
          <a:p>
            <a:r>
              <a:rPr lang="en-US" sz="3368" dirty="0" smtClean="0"/>
              <a:t>___ 3. To introduce students to great literary treasures</a:t>
            </a:r>
          </a:p>
          <a:p>
            <a:r>
              <a:rPr lang="en-US" sz="3368" dirty="0" smtClean="0"/>
              <a:t> </a:t>
            </a:r>
          </a:p>
          <a:p>
            <a:r>
              <a:rPr lang="en-US" sz="3368" dirty="0" smtClean="0"/>
              <a:t>___ 4. To introduce students to other cultures, especially those distant from their experience</a:t>
            </a:r>
          </a:p>
          <a:p>
            <a:r>
              <a:rPr lang="en-US" sz="3368" dirty="0" smtClean="0"/>
              <a:t> </a:t>
            </a:r>
          </a:p>
          <a:p>
            <a:r>
              <a:rPr lang="en-US" sz="3368" dirty="0" smtClean="0"/>
              <a:t>___ 5. To provide a meaningful context for learning to read</a:t>
            </a:r>
          </a:p>
          <a:p>
            <a:r>
              <a:rPr lang="en-US" sz="3368" dirty="0" smtClean="0"/>
              <a:t> </a:t>
            </a:r>
          </a:p>
          <a:p>
            <a:r>
              <a:rPr lang="en-US" sz="3368" dirty="0" smtClean="0"/>
              <a:t>___ 6. To develop students’ aesthetic sensibilities</a:t>
            </a:r>
          </a:p>
          <a:p>
            <a:r>
              <a:rPr lang="en-US" sz="3368" dirty="0" smtClean="0"/>
              <a:t> </a:t>
            </a:r>
          </a:p>
          <a:p>
            <a:r>
              <a:rPr lang="en-US" sz="3368" dirty="0" smtClean="0"/>
              <a:t>___ 7. To develop critical thinking and writing skills</a:t>
            </a:r>
          </a:p>
          <a:p>
            <a:r>
              <a:rPr lang="en-US" sz="3368" dirty="0" smtClean="0"/>
              <a:t> </a:t>
            </a:r>
          </a:p>
          <a:p>
            <a:r>
              <a:rPr lang="en-US" sz="3368" dirty="0" smtClean="0"/>
              <a:t>___ 8. To learn to “read the world” from a critical perspective</a:t>
            </a:r>
          </a:p>
          <a:p>
            <a:r>
              <a:rPr lang="en-US" sz="3368" dirty="0" smtClean="0"/>
              <a:t> </a:t>
            </a:r>
          </a:p>
          <a:p>
            <a:r>
              <a:rPr lang="en-US" sz="3368" dirty="0" smtClean="0"/>
              <a:t>___ 9. To discuss and come to deeper understandings of timeless themes such as love, loss, identity, heroism, etc.</a:t>
            </a:r>
          </a:p>
          <a:p>
            <a:r>
              <a:rPr lang="en-US" sz="3368" dirty="0" smtClean="0"/>
              <a:t> </a:t>
            </a:r>
          </a:p>
          <a:p>
            <a:r>
              <a:rPr lang="en-US" sz="3368" dirty="0" smtClean="0"/>
              <a:t>___ 10. To create an opportunity to discuss contemporary issues</a:t>
            </a:r>
          </a:p>
          <a:p>
            <a:r>
              <a:rPr lang="en-US" sz="3368" dirty="0" smtClean="0"/>
              <a:t> </a:t>
            </a:r>
          </a:p>
          <a:p>
            <a:r>
              <a:rPr lang="en-US" sz="3368" dirty="0" smtClean="0"/>
              <a:t>___ 11. To help students think for themselves, and to create their own philosophies of life and living</a:t>
            </a:r>
          </a:p>
          <a:p>
            <a:r>
              <a:rPr lang="en-US" sz="3368" dirty="0" smtClean="0"/>
              <a:t> </a:t>
            </a:r>
          </a:p>
          <a:p>
            <a:r>
              <a:rPr lang="en-US" sz="3368" dirty="0" smtClean="0"/>
              <a:t>___ 12. To help students to “live through” experiences that are distant from them in time, place and experience, therefore widening and deepening their experience.</a:t>
            </a:r>
          </a:p>
          <a:p>
            <a:endParaRPr lang="en-US" dirty="0"/>
          </a:p>
        </p:txBody>
      </p:sp>
    </p:spTree>
    <p:extLst>
      <p:ext uri="{BB962C8B-B14F-4D97-AF65-F5344CB8AC3E}">
        <p14:creationId xmlns:p14="http://schemas.microsoft.com/office/powerpoint/2010/main" val="1368709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7477790"/>
          </a:xfrm>
        </p:spPr>
        <p:txBody>
          <a:bodyPr>
            <a:normAutofit fontScale="47500" lnSpcReduction="20000"/>
          </a:bodyPr>
          <a:lstStyle/>
          <a:p>
            <a:r>
              <a:rPr lang="en-US" dirty="0" smtClean="0"/>
              <a:t> </a:t>
            </a:r>
          </a:p>
          <a:p>
            <a:r>
              <a:rPr lang="en-US" dirty="0" smtClean="0"/>
              <a:t>___ 1</a:t>
            </a:r>
            <a:r>
              <a:rPr lang="en-US" sz="3368" dirty="0" smtClean="0"/>
              <a:t>. To help young people explore their own feelings about literature</a:t>
            </a:r>
          </a:p>
          <a:p>
            <a:r>
              <a:rPr lang="en-US" sz="3368" dirty="0" smtClean="0"/>
              <a:t> </a:t>
            </a:r>
          </a:p>
          <a:p>
            <a:r>
              <a:rPr lang="en-US" sz="3368" dirty="0" smtClean="0"/>
              <a:t>___ 2. </a:t>
            </a:r>
            <a:r>
              <a:rPr lang="en-US" sz="3368" b="1" dirty="0" smtClean="0"/>
              <a:t>To help young people explore their own feelings and understandings about their personal experiences</a:t>
            </a:r>
          </a:p>
          <a:p>
            <a:r>
              <a:rPr lang="en-US" sz="3368" b="1" dirty="0" smtClean="0"/>
              <a:t> </a:t>
            </a:r>
          </a:p>
          <a:p>
            <a:r>
              <a:rPr lang="en-US" sz="3368" dirty="0" smtClean="0"/>
              <a:t>___ 3. To introduce students to great literary treasures</a:t>
            </a:r>
          </a:p>
          <a:p>
            <a:r>
              <a:rPr lang="en-US" sz="3368" dirty="0" smtClean="0"/>
              <a:t> </a:t>
            </a:r>
          </a:p>
          <a:p>
            <a:r>
              <a:rPr lang="en-US" sz="3368" dirty="0" smtClean="0"/>
              <a:t>___ 4. To introduce students to other cultures, especially those distant from their experience</a:t>
            </a:r>
          </a:p>
          <a:p>
            <a:r>
              <a:rPr lang="en-US" sz="3368" dirty="0" smtClean="0"/>
              <a:t> </a:t>
            </a:r>
          </a:p>
          <a:p>
            <a:r>
              <a:rPr lang="en-US" sz="3368" dirty="0" smtClean="0"/>
              <a:t>___ 5. To provide a meaningful context for learning to read</a:t>
            </a:r>
          </a:p>
          <a:p>
            <a:r>
              <a:rPr lang="en-US" sz="3368" dirty="0" smtClean="0"/>
              <a:t> </a:t>
            </a:r>
          </a:p>
          <a:p>
            <a:r>
              <a:rPr lang="en-US" sz="3368" dirty="0" smtClean="0"/>
              <a:t>___ 6. To develop students’ aesthetic sensibilities</a:t>
            </a:r>
          </a:p>
          <a:p>
            <a:r>
              <a:rPr lang="en-US" sz="3368" dirty="0" smtClean="0"/>
              <a:t> </a:t>
            </a:r>
          </a:p>
          <a:p>
            <a:r>
              <a:rPr lang="en-US" sz="3368" dirty="0" smtClean="0"/>
              <a:t>___ 7</a:t>
            </a:r>
            <a:r>
              <a:rPr lang="en-US" sz="3368" b="1" dirty="0" smtClean="0"/>
              <a:t>. To develop critical thinking and writing </a:t>
            </a:r>
            <a:r>
              <a:rPr lang="en-US" sz="3368" b="1" dirty="0" smtClean="0"/>
              <a:t>skills – TO BECOME MORE POWERFUL AND COMPETENT</a:t>
            </a:r>
            <a:endParaRPr lang="en-US" sz="3368" b="1" dirty="0" smtClean="0"/>
          </a:p>
          <a:p>
            <a:r>
              <a:rPr lang="en-US" sz="3368" dirty="0" smtClean="0"/>
              <a:t> </a:t>
            </a:r>
          </a:p>
          <a:p>
            <a:r>
              <a:rPr lang="en-US" sz="3368" dirty="0" smtClean="0"/>
              <a:t>___ 8. </a:t>
            </a:r>
            <a:r>
              <a:rPr lang="en-US" sz="3368" b="1" dirty="0" smtClean="0"/>
              <a:t>To learn to “read the world” from a critical perspective</a:t>
            </a:r>
          </a:p>
          <a:p>
            <a:r>
              <a:rPr lang="en-US" sz="3368" dirty="0" smtClean="0"/>
              <a:t> </a:t>
            </a:r>
          </a:p>
          <a:p>
            <a:r>
              <a:rPr lang="en-US" sz="3368" dirty="0" smtClean="0"/>
              <a:t>___ 9. </a:t>
            </a:r>
            <a:r>
              <a:rPr lang="en-US" sz="3368" b="1" dirty="0" smtClean="0"/>
              <a:t>To discuss and come to deeper understandings of timeless themes such as love, loss, identity, heroism, etc.</a:t>
            </a:r>
          </a:p>
          <a:p>
            <a:r>
              <a:rPr lang="en-US" sz="3368" dirty="0" smtClean="0"/>
              <a:t> </a:t>
            </a:r>
          </a:p>
          <a:p>
            <a:r>
              <a:rPr lang="en-US" sz="3368" dirty="0" smtClean="0"/>
              <a:t>___   </a:t>
            </a:r>
            <a:r>
              <a:rPr lang="en-US" sz="3368" dirty="0"/>
              <a:t>10. </a:t>
            </a:r>
            <a:r>
              <a:rPr lang="en-US" sz="3368" b="1" dirty="0"/>
              <a:t>To create an opportunity to discuss contemporary issues</a:t>
            </a:r>
          </a:p>
          <a:p>
            <a:endParaRPr lang="en-US" sz="3368" b="1" dirty="0" smtClean="0"/>
          </a:p>
          <a:p>
            <a:r>
              <a:rPr lang="en-US" sz="3368" dirty="0" smtClean="0"/>
              <a:t>___ 11. </a:t>
            </a:r>
            <a:r>
              <a:rPr lang="en-US" sz="3368" b="1" dirty="0" smtClean="0"/>
              <a:t>To help students think for themselves, and to create their own philosophies of life and living</a:t>
            </a:r>
          </a:p>
          <a:p>
            <a:r>
              <a:rPr lang="en-US" sz="3368" dirty="0" smtClean="0"/>
              <a:t> </a:t>
            </a:r>
            <a:endParaRPr lang="en-US" sz="3368" b="1" dirty="0" smtClean="0"/>
          </a:p>
          <a:p>
            <a:r>
              <a:rPr lang="en-US" sz="3368" b="1" dirty="0" smtClean="0"/>
              <a:t>___ </a:t>
            </a:r>
            <a:r>
              <a:rPr lang="en-US" sz="3368" b="1" dirty="0" smtClean="0"/>
              <a:t>12</a:t>
            </a:r>
            <a:r>
              <a:rPr lang="en-US" sz="3368" dirty="0" smtClean="0"/>
              <a:t>. </a:t>
            </a:r>
            <a:r>
              <a:rPr lang="en-US" sz="3368" b="1" dirty="0" smtClean="0"/>
              <a:t>To help students  come to terms with deep emotional and </a:t>
            </a:r>
            <a:r>
              <a:rPr lang="en-US" sz="3368" b="1" dirty="0" err="1" smtClean="0"/>
              <a:t>psycholgical</a:t>
            </a:r>
            <a:r>
              <a:rPr lang="en-US" sz="3368" b="1" dirty="0" smtClean="0"/>
              <a:t> issues in a safe space.</a:t>
            </a:r>
            <a:endParaRPr lang="en-US" b="1" dirty="0"/>
          </a:p>
        </p:txBody>
      </p:sp>
    </p:spTree>
    <p:extLst>
      <p:ext uri="{BB962C8B-B14F-4D97-AF65-F5344CB8AC3E}">
        <p14:creationId xmlns:p14="http://schemas.microsoft.com/office/powerpoint/2010/main" val="41536092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Pleasure: the British Cohort Study, 2013</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a:t>F</a:t>
            </a:r>
            <a:r>
              <a:rPr lang="en-US" dirty="0" smtClean="0"/>
              <a:t>ollowing </a:t>
            </a:r>
            <a:r>
              <a:rPr lang="en-US" dirty="0"/>
              <a:t>the lives of more than 17,000 people born in England, Scotland and Wales in a single week of </a:t>
            </a:r>
            <a:r>
              <a:rPr lang="en-US" dirty="0" smtClean="0"/>
              <a:t>1970</a:t>
            </a:r>
          </a:p>
          <a:p>
            <a:r>
              <a:rPr lang="en-US" dirty="0"/>
              <a:t>A</a:t>
            </a:r>
            <a:r>
              <a:rPr lang="en-US" dirty="0" smtClean="0"/>
              <a:t>nalysis </a:t>
            </a:r>
            <a:r>
              <a:rPr lang="en-US" dirty="0"/>
              <a:t>establishes that reading for </a:t>
            </a:r>
            <a:r>
              <a:rPr lang="en-US" dirty="0" smtClean="0"/>
              <a:t>pleasure in youth </a:t>
            </a:r>
            <a:r>
              <a:rPr lang="en-US" dirty="0"/>
              <a:t>outside school </a:t>
            </a:r>
            <a:r>
              <a:rPr lang="en-US" dirty="0" smtClean="0"/>
              <a:t>has </a:t>
            </a:r>
            <a:r>
              <a:rPr lang="en-US" dirty="0"/>
              <a:t>a </a:t>
            </a:r>
            <a:r>
              <a:rPr lang="en-US" b="1" dirty="0" smtClean="0"/>
              <a:t>highly significant</a:t>
            </a:r>
            <a:r>
              <a:rPr lang="en-US" dirty="0" smtClean="0"/>
              <a:t> </a:t>
            </a:r>
            <a:r>
              <a:rPr lang="en-US" dirty="0"/>
              <a:t>impact on </a:t>
            </a:r>
            <a:r>
              <a:rPr lang="en-US" dirty="0" smtClean="0"/>
              <a:t>people’s </a:t>
            </a:r>
            <a:r>
              <a:rPr lang="en-US" dirty="0"/>
              <a:t>educational attainment and social </a:t>
            </a:r>
            <a:r>
              <a:rPr lang="en-US" dirty="0" smtClean="0"/>
              <a:t>mobility, in part </a:t>
            </a:r>
            <a:r>
              <a:rPr lang="en-US" dirty="0"/>
              <a:t>because </a:t>
            </a:r>
            <a:r>
              <a:rPr lang="en-US" dirty="0" smtClean="0"/>
              <a:t>pleasure reading </a:t>
            </a:r>
            <a:r>
              <a:rPr lang="en-US" dirty="0"/>
              <a:t>actually “increased cognitive progress over time.” </a:t>
            </a:r>
            <a:r>
              <a:rPr lang="en-US" dirty="0" smtClean="0"/>
              <a:t> MUCH more significant than parents’ education or socio-economic status</a:t>
            </a:r>
            <a:endParaRPr lang="en-US" dirty="0"/>
          </a:p>
        </p:txBody>
      </p:sp>
    </p:spTree>
    <p:extLst>
      <p:ext uri="{BB962C8B-B14F-4D97-AF65-F5344CB8AC3E}">
        <p14:creationId xmlns:p14="http://schemas.microsoft.com/office/powerpoint/2010/main" val="2123737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2"/>
          <p:cNvSpPr txBox="1">
            <a:spLocks noChangeArrowheads="1"/>
          </p:cNvSpPr>
          <p:nvPr/>
        </p:nvSpPr>
        <p:spPr bwMode="auto">
          <a:xfrm>
            <a:off x="838200" y="1447800"/>
            <a:ext cx="7620000" cy="30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Let Them Read Trash!/ Reading</a:t>
            </a:r>
            <a:r>
              <a:rPr kumimoji="0" lang="en-US" sz="36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Unbound</a:t>
            </a:r>
            <a:r>
              <a:rPr kumimoji="0" lang="en-US" sz="3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ffectLst>
                  <a:outerShdw blurRad="38100" dist="38100" dir="2700000" algn="tl">
                    <a:srgbClr val="000000"/>
                  </a:outerShdw>
                </a:effectLst>
                <a:latin typeface="+mj-lt"/>
                <a:ea typeface="+mj-ea"/>
                <a:cs typeface="+mj-cs"/>
              </a:rPr>
              <a:t>The Power of Marginalized Texts to Promote Imagination, Satisfaction, Psychological Growth and Social Action</a:t>
            </a:r>
            <a: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Jeffrey D. Wilhelm</a:t>
            </a:r>
            <a:b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Boise State University</a:t>
            </a:r>
            <a:endParaRPr kumimoji="0" lang="en-US"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5" name="Rectangle 3"/>
          <p:cNvSpPr txBox="1">
            <a:spLocks noChangeArrowheads="1"/>
          </p:cNvSpPr>
          <p:nvPr/>
        </p:nvSpPr>
        <p:spPr bwMode="auto">
          <a:xfrm>
            <a:off x="1371600" y="3276600"/>
            <a:ext cx="6400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defRPr/>
            </a:pPr>
            <a:endParaRPr kumimoji="0" lang="en-U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Garamond"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defRPr/>
            </a:pP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Garamond"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defRPr/>
            </a:pPr>
            <a:endParaRPr kumimoji="0" lang="en-US" sz="3600" b="0" i="0" u="none" strike="noStrike" kern="0" cap="none" spc="0" normalizeH="0" baseline="0" noProof="0" dirty="0">
              <a:ln>
                <a:noFill/>
              </a:ln>
              <a:solidFill>
                <a:schemeClr val="tx1"/>
              </a:solidFill>
              <a:effectLst>
                <a:outerShdw blurRad="38100" dist="38100" dir="2700000" algn="tl">
                  <a:srgbClr val="000000"/>
                </a:outerShdw>
              </a:effectLst>
              <a:uLnTx/>
              <a:uFillTx/>
              <a:latin typeface="Garamond"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and pre-requisite pleasure: Immersive Play Pleasure</a:t>
            </a:r>
            <a:endParaRPr lang="en-US" dirty="0"/>
          </a:p>
        </p:txBody>
      </p:sp>
      <p:sp>
        <p:nvSpPr>
          <p:cNvPr id="3" name="Content Placeholder 2"/>
          <p:cNvSpPr>
            <a:spLocks noGrp="1"/>
          </p:cNvSpPr>
          <p:nvPr>
            <p:ph idx="1"/>
          </p:nvPr>
        </p:nvSpPr>
        <p:spPr/>
        <p:txBody>
          <a:bodyPr>
            <a:normAutofit lnSpcReduction="10000"/>
          </a:bodyPr>
          <a:lstStyle/>
          <a:p>
            <a:r>
              <a:rPr lang="en-US" dirty="0"/>
              <a:t>Paul:  </a:t>
            </a:r>
            <a:r>
              <a:rPr lang="en-US" i="1" dirty="0"/>
              <a:t>“And I read because I love it, I just get this joy reading. . . . It doesn’t </a:t>
            </a:r>
            <a:r>
              <a:rPr lang="en-US" i="1" dirty="0" smtClean="0"/>
              <a:t>have</a:t>
            </a:r>
            <a:r>
              <a:rPr lang="en-US" dirty="0"/>
              <a:t> </a:t>
            </a:r>
            <a:r>
              <a:rPr lang="en-US" i="1" dirty="0" smtClean="0"/>
              <a:t>any </a:t>
            </a:r>
            <a:r>
              <a:rPr lang="en-US" i="1" dirty="0"/>
              <a:t>restrictions to it.” </a:t>
            </a:r>
            <a:r>
              <a:rPr lang="en-US" dirty="0"/>
              <a:t> </a:t>
            </a:r>
          </a:p>
          <a:p>
            <a:r>
              <a:rPr lang="en-US" dirty="0"/>
              <a:t>John: </a:t>
            </a:r>
            <a:r>
              <a:rPr lang="en-US" i="1" dirty="0"/>
              <a:t>“I basically read . . . for entertainment. I just read for fun.”</a:t>
            </a:r>
            <a:endParaRPr lang="en-US" dirty="0"/>
          </a:p>
          <a:p>
            <a:r>
              <a:rPr lang="en-US" dirty="0"/>
              <a:t>Jazzy: </a:t>
            </a:r>
            <a:r>
              <a:rPr lang="en-US" dirty="0" smtClean="0"/>
              <a:t>“</a:t>
            </a:r>
            <a:r>
              <a:rPr lang="en-US" i="1" dirty="0" smtClean="0"/>
              <a:t>I </a:t>
            </a:r>
            <a:r>
              <a:rPr lang="en-US" i="1" dirty="0"/>
              <a:t>read it because I like it! I like living through the stories</a:t>
            </a:r>
            <a:r>
              <a:rPr lang="en-US" i="1" dirty="0" smtClean="0"/>
              <a:t>!”</a:t>
            </a:r>
            <a:endParaRPr lang="en-US" dirty="0"/>
          </a:p>
          <a:p>
            <a:r>
              <a:rPr lang="en-US" dirty="0"/>
              <a:t>Kylie: </a:t>
            </a:r>
            <a:r>
              <a:rPr lang="en-US" dirty="0" smtClean="0"/>
              <a:t>“</a:t>
            </a:r>
            <a:r>
              <a:rPr lang="en-US" i="1" dirty="0" smtClean="0"/>
              <a:t>I </a:t>
            </a:r>
            <a:r>
              <a:rPr lang="en-US" i="1" dirty="0"/>
              <a:t>absolutely believe that the characters are </a:t>
            </a:r>
            <a:r>
              <a:rPr lang="en-US" i="1" dirty="0" smtClean="0"/>
              <a:t>real . . </a:t>
            </a:r>
            <a:r>
              <a:rPr lang="en-US" i="1" dirty="0" smtClean="0"/>
              <a:t>.</a:t>
            </a:r>
            <a:r>
              <a:rPr lang="en-US" i="1" dirty="0" smtClean="0"/>
              <a:t>”</a:t>
            </a:r>
            <a:endParaRPr lang="en-US" dirty="0"/>
          </a:p>
          <a:p>
            <a:endParaRPr lang="en-US" dirty="0"/>
          </a:p>
        </p:txBody>
      </p:sp>
    </p:spTree>
    <p:extLst>
      <p:ext uri="{BB962C8B-B14F-4D97-AF65-F5344CB8AC3E}">
        <p14:creationId xmlns:p14="http://schemas.microsoft.com/office/powerpoint/2010/main" val="33720493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Pleasure</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Karen: </a:t>
            </a:r>
            <a:r>
              <a:rPr lang="en-US" dirty="0"/>
              <a:t>“I like to get away kind of when I read…I choose a lot of fantasy because it sparks your imagination and lets you go somewhere else. That’s the reason I like to read.” </a:t>
            </a:r>
            <a:endParaRPr lang="en-US" dirty="0" smtClean="0"/>
          </a:p>
          <a:p>
            <a:r>
              <a:rPr lang="en-US" dirty="0" smtClean="0"/>
              <a:t>We </a:t>
            </a:r>
            <a:r>
              <a:rPr lang="en-US" dirty="0"/>
              <a:t>called this the pleasure of play, following John Dewey, who writes that play “puts itself forth with no thought of anything beyond.” </a:t>
            </a:r>
            <a:endParaRPr lang="en-US" dirty="0" smtClean="0"/>
          </a:p>
          <a:p>
            <a:r>
              <a:rPr lang="en-US" dirty="0" smtClean="0"/>
              <a:t>Our </a:t>
            </a:r>
            <a:r>
              <a:rPr lang="en-US" dirty="0"/>
              <a:t>participants so fully entered the world of the stories they read that the characters were almost real to them. As Rebecca explained, “[</a:t>
            </a:r>
            <a:r>
              <a:rPr lang="en-US" dirty="0" smtClean="0"/>
              <a:t>The characters</a:t>
            </a:r>
            <a:r>
              <a:rPr lang="en-US" dirty="0"/>
              <a:t>] </a:t>
            </a:r>
            <a:r>
              <a:rPr lang="en-US" dirty="0" smtClean="0"/>
              <a:t>become </a:t>
            </a:r>
            <a:r>
              <a:rPr lang="en-US" dirty="0"/>
              <a:t>like your friends. And you’re so much in their lives they’re like your best </a:t>
            </a:r>
            <a:r>
              <a:rPr lang="en-US" dirty="0" smtClean="0"/>
              <a:t>friends . . . Helping you.”</a:t>
            </a:r>
          </a:p>
          <a:p>
            <a:r>
              <a:rPr lang="en-US" dirty="0" smtClean="0"/>
              <a:t>Reciprocal agency: Imaginative rehearsal for living</a:t>
            </a:r>
            <a:endParaRPr lang="en-US" dirty="0" smtClean="0"/>
          </a:p>
          <a:p>
            <a:r>
              <a:rPr lang="en-US" dirty="0" smtClean="0"/>
              <a:t>PREREQUISITE to other kinds of pleasure </a:t>
            </a:r>
            <a:endParaRPr lang="en-US" dirty="0"/>
          </a:p>
        </p:txBody>
      </p:sp>
    </p:spTree>
    <p:extLst>
      <p:ext uri="{BB962C8B-B14F-4D97-AF65-F5344CB8AC3E}">
        <p14:creationId xmlns:p14="http://schemas.microsoft.com/office/powerpoint/2010/main" val="14043309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Engagement/Series books/Competence: Email permission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Hello </a:t>
            </a:r>
            <a:r>
              <a:rPr lang="en-US" dirty="0"/>
              <a:t>Ms. X this is Alex's dad. I am emailing you about the </a:t>
            </a:r>
            <a:r>
              <a:rPr lang="en-US" dirty="0" smtClean="0"/>
              <a:t>books Alex </a:t>
            </a:r>
            <a:r>
              <a:rPr lang="en-US" dirty="0"/>
              <a:t>is reading. I would first like to say thank you for getting Alex </a:t>
            </a:r>
            <a:r>
              <a:rPr lang="en-US" dirty="0" smtClean="0"/>
              <a:t>into </a:t>
            </a:r>
            <a:r>
              <a:rPr lang="en-US" dirty="0"/>
              <a:t>a book that he actually reads. Second he was telling me there </a:t>
            </a:r>
            <a:r>
              <a:rPr lang="en-US" dirty="0" smtClean="0"/>
              <a:t>are about </a:t>
            </a:r>
            <a:r>
              <a:rPr lang="en-US" dirty="0"/>
              <a:t>seven more books in the series and I would greatly appreciate </a:t>
            </a:r>
            <a:r>
              <a:rPr lang="en-US" dirty="0" smtClean="0"/>
              <a:t>it if </a:t>
            </a:r>
            <a:r>
              <a:rPr lang="en-US" dirty="0"/>
              <a:t>you would allow him to read the rest of </a:t>
            </a:r>
            <a:r>
              <a:rPr lang="en-US" dirty="0" smtClean="0"/>
              <a:t>them instead of what has been required before. </a:t>
            </a:r>
            <a:r>
              <a:rPr lang="en-US" dirty="0"/>
              <a:t>I am also a wear </a:t>
            </a:r>
            <a:r>
              <a:rPr lang="en-US" dirty="0" smtClean="0"/>
              <a:t>that there </a:t>
            </a:r>
            <a:r>
              <a:rPr lang="en-US" dirty="0"/>
              <a:t>is some graphic detail in the books </a:t>
            </a:r>
            <a:r>
              <a:rPr lang="en-US" dirty="0" smtClean="0"/>
              <a:t>and I’m </a:t>
            </a:r>
            <a:r>
              <a:rPr lang="en-US" dirty="0"/>
              <a:t>completely ok </a:t>
            </a:r>
            <a:r>
              <a:rPr lang="en-US" dirty="0" smtClean="0"/>
              <a:t>with that</a:t>
            </a:r>
            <a:r>
              <a:rPr lang="en-US" dirty="0"/>
              <a:t>. I am sorry that this is on Alex's email address I just don't </a:t>
            </a:r>
            <a:r>
              <a:rPr lang="en-US" dirty="0" smtClean="0"/>
              <a:t>have one </a:t>
            </a:r>
            <a:r>
              <a:rPr lang="en-US" dirty="0"/>
              <a:t>but</a:t>
            </a:r>
            <a:r>
              <a:rPr lang="en-US" dirty="0" smtClean="0"/>
              <a:t> I’m </a:t>
            </a:r>
            <a:r>
              <a:rPr lang="en-US" dirty="0"/>
              <a:t>trying to get Alex to</a:t>
            </a:r>
            <a:r>
              <a:rPr lang="en-US" dirty="0" smtClean="0"/>
              <a:t> get </a:t>
            </a:r>
            <a:r>
              <a:rPr lang="en-US" dirty="0"/>
              <a:t>me one but if you could let </a:t>
            </a:r>
            <a:r>
              <a:rPr lang="en-US" dirty="0" smtClean="0"/>
              <a:t>him read </a:t>
            </a:r>
            <a:r>
              <a:rPr lang="en-US" dirty="0"/>
              <a:t>the other books that would be </a:t>
            </a:r>
            <a:r>
              <a:rPr lang="en-US" dirty="0" smtClean="0"/>
              <a:t>great. </a:t>
            </a:r>
            <a:r>
              <a:rPr lang="en-US" dirty="0"/>
              <a:t>T</a:t>
            </a:r>
            <a:r>
              <a:rPr lang="en-US" dirty="0" smtClean="0"/>
              <a:t>hank you!</a:t>
            </a:r>
          </a:p>
          <a:p>
            <a:r>
              <a:rPr lang="en-US" dirty="0" smtClean="0"/>
              <a:t>Y-Man; Y-The Last Man series </a:t>
            </a:r>
          </a:p>
          <a:p>
            <a:endParaRPr lang="en-US" dirty="0"/>
          </a:p>
        </p:txBody>
      </p:sp>
    </p:spTree>
    <p:extLst>
      <p:ext uri="{BB962C8B-B14F-4D97-AF65-F5344CB8AC3E}">
        <p14:creationId xmlns:p14="http://schemas.microsoft.com/office/powerpoint/2010/main" val="1270803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the Pleasure of Play</a:t>
            </a:r>
            <a:endParaRPr lang="en-US" dirty="0"/>
          </a:p>
        </p:txBody>
      </p:sp>
      <p:sp>
        <p:nvSpPr>
          <p:cNvPr id="3" name="Content Placeholder 2"/>
          <p:cNvSpPr>
            <a:spLocks noGrp="1"/>
          </p:cNvSpPr>
          <p:nvPr>
            <p:ph idx="1"/>
          </p:nvPr>
        </p:nvSpPr>
        <p:spPr/>
        <p:txBody>
          <a:bodyPr>
            <a:normAutofit fontScale="92500" lnSpcReduction="10000"/>
          </a:bodyPr>
          <a:lstStyle/>
          <a:p>
            <a:r>
              <a:rPr lang="en-US" dirty="0"/>
              <a:t>Dramatic techniques like revolving role play, in-role writing, good angel/bad angel, hot seating, and alter ego encourage and reward all students for </a:t>
            </a:r>
            <a:r>
              <a:rPr lang="en-US" dirty="0" smtClean="0"/>
              <a:t>entering and living through </a:t>
            </a:r>
            <a:r>
              <a:rPr lang="en-US" dirty="0"/>
              <a:t>story </a:t>
            </a:r>
            <a:r>
              <a:rPr lang="en-US" dirty="0" smtClean="0"/>
              <a:t>worlds, becoming characters/relating to characters </a:t>
            </a:r>
            <a:r>
              <a:rPr lang="en-US" dirty="0"/>
              <a:t>in the way these committed readers do</a:t>
            </a:r>
            <a:r>
              <a:rPr lang="en-US" dirty="0" smtClean="0"/>
              <a:t>.</a:t>
            </a:r>
          </a:p>
          <a:p>
            <a:r>
              <a:rPr lang="en-US" dirty="0" smtClean="0"/>
              <a:t>What do you do or could you do to promote the prerequisite pleasure of play for reading/writing in your classroom?</a:t>
            </a:r>
          </a:p>
          <a:p>
            <a:r>
              <a:rPr lang="en-US" dirty="0" smtClean="0"/>
              <a:t>Cf. </a:t>
            </a:r>
            <a:r>
              <a:rPr lang="en-US" i="1" dirty="0" smtClean="0"/>
              <a:t>You </a:t>
            </a:r>
            <a:r>
              <a:rPr lang="en-US" i="1" dirty="0" err="1" smtClean="0"/>
              <a:t>Gotta</a:t>
            </a:r>
            <a:r>
              <a:rPr lang="en-US" i="1" dirty="0" smtClean="0"/>
              <a:t> BE the Book</a:t>
            </a:r>
            <a:endParaRPr lang="en-US" i="1" dirty="0"/>
          </a:p>
          <a:p>
            <a:endParaRPr lang="en-US" dirty="0"/>
          </a:p>
        </p:txBody>
      </p:sp>
    </p:spTree>
    <p:extLst>
      <p:ext uri="{BB962C8B-B14F-4D97-AF65-F5344CB8AC3E}">
        <p14:creationId xmlns:p14="http://schemas.microsoft.com/office/powerpoint/2010/main" val="3668308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40915" r="-40915"/>
          <a:stretch>
            <a:fillRect/>
          </a:stretch>
        </p:blipFill>
        <p:spPr>
          <a:xfrm>
            <a:off x="2523066" y="1278467"/>
            <a:ext cx="8229600" cy="4525963"/>
          </a:xfrm>
        </p:spPr>
      </p:pic>
      <p:pic>
        <p:nvPicPr>
          <p:cNvPr id="4" name="Picture 3"/>
          <p:cNvPicPr>
            <a:picLocks noChangeAspect="1"/>
          </p:cNvPicPr>
          <p:nvPr/>
        </p:nvPicPr>
        <p:blipFill>
          <a:blip r:embed="rId3"/>
          <a:stretch>
            <a:fillRect/>
          </a:stretch>
        </p:blipFill>
        <p:spPr>
          <a:xfrm>
            <a:off x="1308099" y="1600200"/>
            <a:ext cx="2768600" cy="4064000"/>
          </a:xfrm>
          <a:prstGeom prst="rect">
            <a:avLst/>
          </a:prstGeom>
        </p:spPr>
      </p:pic>
    </p:spTree>
    <p:extLst>
      <p:ext uri="{BB962C8B-B14F-4D97-AF65-F5344CB8AC3E}">
        <p14:creationId xmlns:p14="http://schemas.microsoft.com/office/powerpoint/2010/main" val="32254788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Pleasure</a:t>
            </a:r>
            <a:endParaRPr lang="en-US" dirty="0"/>
          </a:p>
        </p:txBody>
      </p:sp>
      <p:sp>
        <p:nvSpPr>
          <p:cNvPr id="3" name="Content Placeholder 2"/>
          <p:cNvSpPr>
            <a:spLocks noGrp="1"/>
          </p:cNvSpPr>
          <p:nvPr>
            <p:ph idx="1"/>
          </p:nvPr>
        </p:nvSpPr>
        <p:spPr>
          <a:xfrm>
            <a:off x="457200" y="1600200"/>
            <a:ext cx="8229600" cy="4816546"/>
          </a:xfrm>
        </p:spPr>
        <p:txBody>
          <a:bodyPr>
            <a:normAutofit/>
          </a:bodyPr>
          <a:lstStyle/>
          <a:p>
            <a:r>
              <a:rPr lang="en-US" dirty="0" smtClean="0"/>
              <a:t>Using reading as a tool to get something functional done.</a:t>
            </a:r>
          </a:p>
          <a:p>
            <a:r>
              <a:rPr lang="en-US" i="1" dirty="0"/>
              <a:t>Helen: “Characters are just ways of thinking, really” and </a:t>
            </a:r>
            <a:r>
              <a:rPr lang="en-US" i="1" dirty="0" smtClean="0"/>
              <a:t>she repeated her </a:t>
            </a:r>
            <a:r>
              <a:rPr lang="en-US" i="1" dirty="0"/>
              <a:t>intention to “try to be more like the good parts” of those characters.</a:t>
            </a:r>
            <a:r>
              <a:rPr lang="en-US" dirty="0"/>
              <a:t> </a:t>
            </a:r>
            <a:endParaRPr lang="en-US" dirty="0" smtClean="0"/>
          </a:p>
          <a:p>
            <a:endParaRPr lang="en-US" dirty="0" smtClean="0"/>
          </a:p>
        </p:txBody>
      </p:sp>
    </p:spTree>
    <p:extLst>
      <p:ext uri="{BB962C8B-B14F-4D97-AF65-F5344CB8AC3E}">
        <p14:creationId xmlns:p14="http://schemas.microsoft.com/office/powerpoint/2010/main" val="29467431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Pleasure</a:t>
            </a:r>
            <a:endParaRPr lang="en-US" dirty="0"/>
          </a:p>
        </p:txBody>
      </p:sp>
      <p:sp>
        <p:nvSpPr>
          <p:cNvPr id="3" name="Content Placeholder 2"/>
          <p:cNvSpPr>
            <a:spLocks noGrp="1"/>
          </p:cNvSpPr>
          <p:nvPr>
            <p:ph idx="1"/>
          </p:nvPr>
        </p:nvSpPr>
        <p:spPr/>
        <p:txBody>
          <a:bodyPr/>
          <a:lstStyle/>
          <a:p>
            <a:pPr marL="0" indent="0">
              <a:buNone/>
            </a:pPr>
            <a:r>
              <a:rPr lang="en-US" i="1" dirty="0"/>
              <a:t>Callie: “But beyond that, with the knowledge I gained from these books, when I get into conversations and/or arguments with people, I have a perspective that they wouldn’t usually see, so when we get into these conversations and/or arguments I can bring out that and make them consciously think about how </a:t>
            </a:r>
            <a:r>
              <a:rPr lang="en-US" b="1" i="1" dirty="0"/>
              <a:t>we are the future.”</a:t>
            </a:r>
            <a:endParaRPr lang="en-US" b="1" dirty="0"/>
          </a:p>
          <a:p>
            <a:endParaRPr lang="en-US" dirty="0"/>
          </a:p>
        </p:txBody>
      </p:sp>
    </p:spTree>
    <p:extLst>
      <p:ext uri="{BB962C8B-B14F-4D97-AF65-F5344CB8AC3E}">
        <p14:creationId xmlns:p14="http://schemas.microsoft.com/office/powerpoint/2010/main" val="3536395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relate to others/see themes, connect to </a:t>
            </a:r>
            <a:r>
              <a:rPr lang="en-US" smtClean="0"/>
              <a:t>real life</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buNone/>
            </a:pPr>
            <a:r>
              <a:rPr lang="en-US" dirty="0"/>
              <a:t>What makes you like a movie, and be willing to see it again?</a:t>
            </a:r>
          </a:p>
          <a:p>
            <a:pPr>
              <a:buNone/>
            </a:pPr>
            <a:r>
              <a:rPr lang="en-US" dirty="0"/>
              <a:t/>
            </a:r>
            <a:br>
              <a:rPr lang="en-US" dirty="0"/>
            </a:br>
            <a:r>
              <a:rPr lang="en-US" dirty="0"/>
              <a:t>Will: We like to see good movies again and again because it helps </a:t>
            </a:r>
            <a:r>
              <a:rPr lang="en-US" dirty="0" smtClean="0"/>
              <a:t>you think and </a:t>
            </a:r>
            <a:r>
              <a:rPr lang="en-US" dirty="0"/>
              <a:t>reflect upon it.  And the better you know the movie, the more you can use the lines to joke around with your friends, and you can use the lines to comment on things.</a:t>
            </a:r>
            <a:endParaRPr lang="en-US" dirty="0" smtClean="0"/>
          </a:p>
          <a:p>
            <a:pPr marL="0" indent="0">
              <a:buNone/>
            </a:pPr>
            <a:endParaRPr lang="en-US" dirty="0" smtClean="0"/>
          </a:p>
          <a:p>
            <a:pPr marL="0" indent="0">
              <a:buNone/>
            </a:pPr>
            <a:r>
              <a:rPr lang="en-US" dirty="0" smtClean="0"/>
              <a:t>So</a:t>
            </a:r>
            <a:r>
              <a:rPr lang="en-US" dirty="0"/>
              <a:t>, what are the themes of your favorite movies?</a:t>
            </a:r>
          </a:p>
          <a:p>
            <a:pPr>
              <a:buNone/>
            </a:pPr>
            <a:endParaRPr lang="en-US" dirty="0" smtClean="0"/>
          </a:p>
          <a:p>
            <a:r>
              <a:rPr lang="en-US" dirty="0" smtClean="0"/>
              <a:t>Tucker: </a:t>
            </a:r>
            <a:r>
              <a:rPr lang="en-US" i="1" dirty="0" smtClean="0"/>
              <a:t>Blades </a:t>
            </a:r>
            <a:r>
              <a:rPr lang="en-US" i="1" dirty="0"/>
              <a:t>of Glory</a:t>
            </a:r>
            <a:r>
              <a:rPr lang="en-US" dirty="0"/>
              <a:t>: if you set aside differences, you can be victorious!  Putting different things together in new combinations can result in success.  Think outside the </a:t>
            </a:r>
            <a:r>
              <a:rPr lang="en-US" dirty="0" smtClean="0"/>
              <a:t>box!</a:t>
            </a:r>
          </a:p>
          <a:p>
            <a:pPr>
              <a:buNone/>
            </a:pPr>
            <a:r>
              <a:rPr lang="en-US" dirty="0"/>
              <a:t> </a:t>
            </a:r>
            <a:endParaRPr lang="en-US" dirty="0" smtClean="0"/>
          </a:p>
          <a:p>
            <a:r>
              <a:rPr lang="en-US" dirty="0" smtClean="0"/>
              <a:t>Miles:</a:t>
            </a:r>
            <a:r>
              <a:rPr lang="en-US" i="1" dirty="0" smtClean="0"/>
              <a:t> </a:t>
            </a:r>
            <a:r>
              <a:rPr lang="en-US" i="1" dirty="0" err="1" smtClean="0"/>
              <a:t>Superbad</a:t>
            </a:r>
            <a:r>
              <a:rPr lang="en-US" dirty="0"/>
              <a:t>: If you take the time to really get to know a girl, then you will respect them.   Just because you are best friends there’s still room for new friends or to move on.   Let people see the real you and relationships will be easier. </a:t>
            </a:r>
          </a:p>
          <a:p>
            <a:endParaRPr lang="en-US" dirty="0"/>
          </a:p>
        </p:txBody>
      </p:sp>
    </p:spTree>
    <p:extLst>
      <p:ext uri="{BB962C8B-B14F-4D97-AF65-F5344CB8AC3E}">
        <p14:creationId xmlns:p14="http://schemas.microsoft.com/office/powerpoint/2010/main" val="37411006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Work Pleasure</a:t>
            </a:r>
            <a:endParaRPr lang="en-US" dirty="0"/>
          </a:p>
        </p:txBody>
      </p:sp>
      <p:sp>
        <p:nvSpPr>
          <p:cNvPr id="3" name="Content Placeholder 2"/>
          <p:cNvSpPr>
            <a:spLocks noGrp="1"/>
          </p:cNvSpPr>
          <p:nvPr>
            <p:ph idx="1"/>
          </p:nvPr>
        </p:nvSpPr>
        <p:spPr>
          <a:xfrm>
            <a:off x="457200" y="1600200"/>
            <a:ext cx="8229600" cy="4930612"/>
          </a:xfrm>
        </p:spPr>
        <p:txBody>
          <a:bodyPr>
            <a:normAutofit fontScale="85000" lnSpcReduction="10000"/>
          </a:bodyPr>
          <a:lstStyle/>
          <a:p>
            <a:r>
              <a:rPr lang="en-US" dirty="0" smtClean="0"/>
              <a:t>Frame texts and units as inquiry: </a:t>
            </a:r>
            <a:r>
              <a:rPr lang="en-US" dirty="0"/>
              <a:t>as a problem to be solved by using essential </a:t>
            </a:r>
            <a:r>
              <a:rPr lang="en-US" dirty="0" smtClean="0"/>
              <a:t>or existential questions </a:t>
            </a:r>
            <a:r>
              <a:rPr lang="en-US" dirty="0"/>
              <a:t>(see Wilhelm, </a:t>
            </a:r>
            <a:r>
              <a:rPr lang="en-US" i="1" dirty="0"/>
              <a:t>Engaging Readers and Writers with Inquiry)</a:t>
            </a:r>
            <a:endParaRPr lang="en-US" dirty="0"/>
          </a:p>
          <a:p>
            <a:pPr marL="0" indent="0">
              <a:buNone/>
            </a:pPr>
            <a:r>
              <a:rPr lang="en-US" i="1" dirty="0"/>
              <a:t> </a:t>
            </a:r>
            <a:endParaRPr lang="en-US" dirty="0"/>
          </a:p>
          <a:p>
            <a:r>
              <a:rPr lang="en-US" dirty="0"/>
              <a:t>Work towards culminating projects – service and social </a:t>
            </a:r>
            <a:r>
              <a:rPr lang="en-US" dirty="0" smtClean="0"/>
              <a:t>action (See </a:t>
            </a:r>
            <a:r>
              <a:rPr lang="en-US" i="1" dirty="0" smtClean="0"/>
              <a:t>The Activist Learner</a:t>
            </a:r>
            <a:r>
              <a:rPr lang="en-US" dirty="0" smtClean="0"/>
              <a:t>)</a:t>
            </a:r>
            <a:endParaRPr lang="en-US" dirty="0"/>
          </a:p>
          <a:p>
            <a:pPr marL="0" indent="0">
              <a:buNone/>
            </a:pPr>
            <a:r>
              <a:rPr lang="en-US" dirty="0"/>
              <a:t> </a:t>
            </a:r>
          </a:p>
          <a:p>
            <a:r>
              <a:rPr lang="en-US" dirty="0"/>
              <a:t>Drama work: </a:t>
            </a:r>
            <a:r>
              <a:rPr lang="en-US" dirty="0" err="1"/>
              <a:t>Hotseating</a:t>
            </a:r>
            <a:r>
              <a:rPr lang="en-US" dirty="0"/>
              <a:t>, mantle of the </a:t>
            </a:r>
            <a:r>
              <a:rPr lang="en-US" dirty="0" smtClean="0"/>
              <a:t>expert</a:t>
            </a:r>
          </a:p>
          <a:p>
            <a:endParaRPr lang="en-US" dirty="0"/>
          </a:p>
          <a:p>
            <a:r>
              <a:rPr lang="en-US" dirty="0" smtClean="0"/>
              <a:t>What do you do/could you do to promote the pleasure of work?</a:t>
            </a:r>
            <a:endParaRPr lang="en-US" dirty="0"/>
          </a:p>
          <a:p>
            <a:endParaRPr lang="en-US" dirty="0"/>
          </a:p>
        </p:txBody>
      </p:sp>
    </p:spTree>
    <p:extLst>
      <p:ext uri="{BB962C8B-B14F-4D97-AF65-F5344CB8AC3E}">
        <p14:creationId xmlns:p14="http://schemas.microsoft.com/office/powerpoint/2010/main" val="7105696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Reading in Inquiry Contexts: Issues 21 series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19867" y="1828799"/>
            <a:ext cx="4233333" cy="4131733"/>
          </a:xfrm>
          <a:prstGeom prst="rect">
            <a:avLst/>
          </a:prstGeom>
        </p:spPr>
      </p:pic>
    </p:spTree>
    <p:extLst>
      <p:ext uri="{BB962C8B-B14F-4D97-AF65-F5344CB8AC3E}">
        <p14:creationId xmlns:p14="http://schemas.microsoft.com/office/powerpoint/2010/main" val="715915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4199"/>
            <a:ext cx="5486400" cy="7132320"/>
          </a:xfrm>
          <a:prstGeom prst="rect">
            <a:avLst/>
          </a:prstGeom>
          <a:noFill/>
          <a:ln>
            <a:noFill/>
          </a:ln>
        </p:spPr>
      </p:pic>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8201"/>
            <a:ext cx="5486400" cy="7132320"/>
          </a:xfrm>
          <a:prstGeom prst="rect">
            <a:avLst/>
          </a:prstGeom>
          <a:noFill/>
          <a:ln>
            <a:noFill/>
          </a:ln>
        </p:spPr>
      </p:pic>
    </p:spTree>
    <p:extLst>
      <p:ext uri="{BB962C8B-B14F-4D97-AF65-F5344CB8AC3E}">
        <p14:creationId xmlns:p14="http://schemas.microsoft.com/office/powerpoint/2010/main" val="19613740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Work Pleasure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Perhaps </a:t>
            </a:r>
            <a:r>
              <a:rPr lang="en-US" dirty="0"/>
              <a:t>our most striking finding is that our participants took pleasure from using their reading to help them become the kind of people they wanted to become, a kind of pleasure we termed inner work. “Inner work,” according to Jungian scholar Robert Johnson, “is the effort by which we gain an awareness of the deeper layers of consciousness within us and move to an integration of the total self</a:t>
            </a:r>
            <a:r>
              <a:rPr lang="en-US" dirty="0" smtClean="0"/>
              <a:t>.”</a:t>
            </a:r>
          </a:p>
          <a:p>
            <a:r>
              <a:rPr lang="en-US" dirty="0" smtClean="0"/>
              <a:t>The most intense and moving pleasure</a:t>
            </a:r>
            <a:endParaRPr lang="en-US" dirty="0"/>
          </a:p>
        </p:txBody>
      </p:sp>
    </p:spTree>
    <p:extLst>
      <p:ext uri="{BB962C8B-B14F-4D97-AF65-F5344CB8AC3E}">
        <p14:creationId xmlns:p14="http://schemas.microsoft.com/office/powerpoint/2010/main" val="3147406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282090"/>
          </a:xfrm>
        </p:spPr>
        <p:txBody>
          <a:bodyPr>
            <a:normAutofit fontScale="85000" lnSpcReduction="10000"/>
          </a:bodyPr>
          <a:lstStyle/>
          <a:p>
            <a:r>
              <a:rPr lang="en-US" dirty="0" smtClean="0"/>
              <a:t>Helen’s </a:t>
            </a:r>
            <a:r>
              <a:rPr lang="en-US" dirty="0"/>
              <a:t>comments about her reading are a clear match to Johnson’s definition: “Well, I learn about myself through books when I imagine myself in the different situations. I’m pretty sure other people do that too. And then I really can think about what would I really do. Would I run and hide or would I, you know, stand up and take it? And then you say well I like to think that I would stay, but maybe I really would run away and the next time you’ve got that fight or flight thing going on, you </a:t>
            </a:r>
            <a:r>
              <a:rPr lang="en-US" dirty="0" err="1"/>
              <a:t>kinda</a:t>
            </a:r>
            <a:r>
              <a:rPr lang="en-US" dirty="0"/>
              <a:t> think back to which one you want to be doing. You can sort of help yourself change in that way, and when you really admire a character in a book who’s really brave and stuff, you kind of can idolize them and become more like them. So it’s not really learning about yourself</a:t>
            </a:r>
            <a:r>
              <a:rPr lang="en-US" b="1" i="1" dirty="0"/>
              <a:t>, it’s learning about what you could be . . . .”</a:t>
            </a:r>
          </a:p>
          <a:p>
            <a:endParaRPr lang="en-US" dirty="0"/>
          </a:p>
        </p:txBody>
      </p:sp>
    </p:spTree>
    <p:extLst>
      <p:ext uri="{BB962C8B-B14F-4D97-AF65-F5344CB8AC3E}">
        <p14:creationId xmlns:p14="http://schemas.microsoft.com/office/powerpoint/2010/main" val="11471112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with characters as inner work</a:t>
            </a:r>
            <a:endParaRPr lang="en-US" dirty="0"/>
          </a:p>
        </p:txBody>
      </p:sp>
      <p:sp>
        <p:nvSpPr>
          <p:cNvPr id="3" name="Content Placeholder 2"/>
          <p:cNvSpPr>
            <a:spLocks noGrp="1"/>
          </p:cNvSpPr>
          <p:nvPr>
            <p:ph idx="1"/>
          </p:nvPr>
        </p:nvSpPr>
        <p:spPr/>
        <p:txBody>
          <a:bodyPr/>
          <a:lstStyle/>
          <a:p>
            <a:r>
              <a:rPr lang="en-US" dirty="0" smtClean="0"/>
              <a:t>“Characters are ways of thinking really . . . They are ways of </a:t>
            </a:r>
            <a:r>
              <a:rPr lang="en-US" i="1" dirty="0" smtClean="0"/>
              <a:t>being</a:t>
            </a:r>
            <a:r>
              <a:rPr lang="en-US" dirty="0" smtClean="0"/>
              <a:t> you can try on.”</a:t>
            </a:r>
            <a:endParaRPr lang="en-US" dirty="0"/>
          </a:p>
        </p:txBody>
      </p:sp>
    </p:spTree>
    <p:extLst>
      <p:ext uri="{BB962C8B-B14F-4D97-AF65-F5344CB8AC3E}">
        <p14:creationId xmlns:p14="http://schemas.microsoft.com/office/powerpoint/2010/main" val="5984860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to video game characters</a:t>
            </a:r>
            <a:endParaRPr lang="en-US" dirty="0"/>
          </a:p>
        </p:txBody>
      </p:sp>
      <p:sp>
        <p:nvSpPr>
          <p:cNvPr id="3" name="Content Placeholder 2"/>
          <p:cNvSpPr>
            <a:spLocks noGrp="1"/>
          </p:cNvSpPr>
          <p:nvPr>
            <p:ph idx="1"/>
          </p:nvPr>
        </p:nvSpPr>
        <p:spPr/>
        <p:txBody>
          <a:bodyPr>
            <a:normAutofit lnSpcReduction="10000"/>
          </a:bodyPr>
          <a:lstStyle/>
          <a:p>
            <a:r>
              <a:rPr lang="en-US" dirty="0" smtClean="0"/>
              <a:t>“They [the avatars or surrogates] make you feel strong – to </a:t>
            </a:r>
            <a:r>
              <a:rPr lang="en-US" i="1" dirty="0" smtClean="0"/>
              <a:t>be</a:t>
            </a:r>
            <a:r>
              <a:rPr lang="en-US" dirty="0" smtClean="0"/>
              <a:t> strong.  </a:t>
            </a:r>
            <a:r>
              <a:rPr lang="en-US" i="1" dirty="0" smtClean="0"/>
              <a:t>I’m them </a:t>
            </a:r>
            <a:r>
              <a:rPr lang="en-US" dirty="0" smtClean="0"/>
              <a:t>when I’m reading – so I’m intense, and passionate and I have power. I can make things happen. I can feel things and feel good with that.  I can get things done.  Love, live a dream.”</a:t>
            </a:r>
          </a:p>
          <a:p>
            <a:r>
              <a:rPr lang="en-US" dirty="0" smtClean="0"/>
              <a:t>Living through characters helps kids explore the unexplored, </a:t>
            </a:r>
            <a:r>
              <a:rPr lang="en-US" dirty="0" err="1" smtClean="0"/>
              <a:t>unactualized</a:t>
            </a:r>
            <a:r>
              <a:rPr lang="en-US" dirty="0" smtClean="0"/>
              <a:t>, repressed, shadow sides of personality?</a:t>
            </a:r>
            <a:endParaRPr lang="en-US" dirty="0"/>
          </a:p>
        </p:txBody>
      </p:sp>
    </p:spTree>
    <p:extLst>
      <p:ext uri="{BB962C8B-B14F-4D97-AF65-F5344CB8AC3E}">
        <p14:creationId xmlns:p14="http://schemas.microsoft.com/office/powerpoint/2010/main" val="39173888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with Authors as Inner Work</a:t>
            </a:r>
            <a:endParaRPr lang="en-US" dirty="0"/>
          </a:p>
        </p:txBody>
      </p:sp>
      <p:sp>
        <p:nvSpPr>
          <p:cNvPr id="3" name="Content Placeholder 2"/>
          <p:cNvSpPr>
            <a:spLocks noGrp="1"/>
          </p:cNvSpPr>
          <p:nvPr>
            <p:ph idx="1"/>
          </p:nvPr>
        </p:nvSpPr>
        <p:spPr/>
        <p:txBody>
          <a:bodyPr/>
          <a:lstStyle/>
          <a:p>
            <a:r>
              <a:rPr lang="en-US" dirty="0" smtClean="0"/>
              <a:t>Simone de B.: I became a writer because I wanted to be loved like I loved George Eliot as a girl.</a:t>
            </a:r>
          </a:p>
          <a:p>
            <a:r>
              <a:rPr lang="en-US" dirty="0" smtClean="0"/>
              <a:t>Harold </a:t>
            </a:r>
            <a:r>
              <a:rPr lang="en-US" smtClean="0"/>
              <a:t>Brodkey: </a:t>
            </a:r>
            <a:r>
              <a:rPr lang="en-US" dirty="0" smtClean="0"/>
              <a:t>Reading is the most intimate act between people because it is the most sustained intimacy between minds.</a:t>
            </a:r>
          </a:p>
          <a:p>
            <a:endParaRPr lang="en-US" dirty="0"/>
          </a:p>
        </p:txBody>
      </p:sp>
    </p:spTree>
    <p:extLst>
      <p:ext uri="{BB962C8B-B14F-4D97-AF65-F5344CB8AC3E}">
        <p14:creationId xmlns:p14="http://schemas.microsoft.com/office/powerpoint/2010/main" val="42131610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promote inner work</a:t>
            </a:r>
            <a:endParaRPr lang="en-US" dirty="0"/>
          </a:p>
        </p:txBody>
      </p:sp>
      <p:sp>
        <p:nvSpPr>
          <p:cNvPr id="3" name="Content Placeholder 2"/>
          <p:cNvSpPr>
            <a:spLocks noGrp="1"/>
          </p:cNvSpPr>
          <p:nvPr>
            <p:ph idx="1"/>
          </p:nvPr>
        </p:nvSpPr>
        <p:spPr/>
        <p:txBody>
          <a:bodyPr/>
          <a:lstStyle/>
          <a:p>
            <a:r>
              <a:rPr lang="en-US" dirty="0" smtClean="0"/>
              <a:t>Service learning</a:t>
            </a:r>
          </a:p>
          <a:p>
            <a:r>
              <a:rPr lang="en-US" dirty="0" smtClean="0"/>
              <a:t>Personal action plans</a:t>
            </a:r>
          </a:p>
          <a:p>
            <a:r>
              <a:rPr lang="en-US" dirty="0" smtClean="0"/>
              <a:t>Mockingbird project; class grandparent project</a:t>
            </a:r>
            <a:endParaRPr lang="en-US" dirty="0"/>
          </a:p>
        </p:txBody>
      </p:sp>
    </p:spTree>
    <p:extLst>
      <p:ext uri="{BB962C8B-B14F-4D97-AF65-F5344CB8AC3E}">
        <p14:creationId xmlns:p14="http://schemas.microsoft.com/office/powerpoint/2010/main" val="34060456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028"/>
          </a:xfrm>
        </p:spPr>
        <p:txBody>
          <a:bodyPr>
            <a:normAutofit fontScale="90000"/>
          </a:bodyPr>
          <a:lstStyle/>
          <a:p>
            <a:r>
              <a:rPr lang="en-US" b="1" dirty="0"/>
              <a:t>Intellectual Pleasure</a:t>
            </a:r>
            <a:r>
              <a:rPr lang="en-US" dirty="0"/>
              <a:t/>
            </a:r>
            <a:br>
              <a:rPr lang="en-US" dirty="0"/>
            </a:br>
            <a:endParaRPr lang="en-US" dirty="0"/>
          </a:p>
        </p:txBody>
      </p:sp>
      <p:sp>
        <p:nvSpPr>
          <p:cNvPr id="3" name="Content Placeholder 2"/>
          <p:cNvSpPr>
            <a:spLocks noGrp="1"/>
          </p:cNvSpPr>
          <p:nvPr>
            <p:ph idx="1"/>
          </p:nvPr>
        </p:nvSpPr>
        <p:spPr>
          <a:xfrm>
            <a:off x="457200" y="1220666"/>
            <a:ext cx="8229600" cy="5460007"/>
          </a:xfrm>
        </p:spPr>
        <p:txBody>
          <a:bodyPr>
            <a:normAutofit/>
          </a:bodyPr>
          <a:lstStyle/>
          <a:p>
            <a:r>
              <a:rPr lang="en-US" dirty="0" smtClean="0"/>
              <a:t>Figuring things out as intellectual puzzles.</a:t>
            </a:r>
          </a:p>
          <a:p>
            <a:r>
              <a:rPr lang="en-US" dirty="0" smtClean="0"/>
              <a:t>Alex: “</a:t>
            </a:r>
            <a:r>
              <a:rPr lang="en-US" dirty="0"/>
              <a:t>[Reading’s] like being a detective almost. It’s taking the evidence and the information and everything that’s happened, taking all that and putting it together. Processing through it and seeing what ends connect, and then finding, once all those ends connect, what that last piece is.”  </a:t>
            </a:r>
            <a:endParaRPr lang="en-US" dirty="0" smtClean="0"/>
          </a:p>
          <a:p>
            <a:pPr marL="0" indent="0">
              <a:buNone/>
            </a:pPr>
            <a:endParaRPr lang="en-US" dirty="0"/>
          </a:p>
        </p:txBody>
      </p:sp>
    </p:spTree>
    <p:extLst>
      <p:ext uri="{BB962C8B-B14F-4D97-AF65-F5344CB8AC3E}">
        <p14:creationId xmlns:p14="http://schemas.microsoft.com/office/powerpoint/2010/main" val="29388704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Pleasure</a:t>
            </a:r>
            <a:endParaRPr lang="en-US" dirty="0"/>
          </a:p>
        </p:txBody>
      </p:sp>
      <p:sp>
        <p:nvSpPr>
          <p:cNvPr id="3" name="Content Placeholder 2"/>
          <p:cNvSpPr>
            <a:spLocks noGrp="1"/>
          </p:cNvSpPr>
          <p:nvPr>
            <p:ph idx="1"/>
          </p:nvPr>
        </p:nvSpPr>
        <p:spPr/>
        <p:txBody>
          <a:bodyPr>
            <a:normAutofit lnSpcReduction="10000"/>
          </a:bodyPr>
          <a:lstStyle/>
          <a:p>
            <a:r>
              <a:rPr lang="en-US" dirty="0"/>
              <a:t>Embraced by schools, but, as Callie explained, schools often interfere with it: “[In out-of-school reading] you don’t have the preconceived notion of school. You have ‘this looks like an interesting book, let’s see what it’s about.’ And that just broadens the horizon because without the preconceived notion of what you should be learning, then you don’t have the set limits and set expectations for yourself or for the book.”</a:t>
            </a:r>
          </a:p>
          <a:p>
            <a:endParaRPr lang="en-US" dirty="0"/>
          </a:p>
        </p:txBody>
      </p:sp>
    </p:spTree>
    <p:extLst>
      <p:ext uri="{BB962C8B-B14F-4D97-AF65-F5344CB8AC3E}">
        <p14:creationId xmlns:p14="http://schemas.microsoft.com/office/powerpoint/2010/main" val="4220446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5092"/>
          </a:xfrm>
        </p:spPr>
        <p:txBody>
          <a:bodyPr>
            <a:normAutofit fontScale="90000"/>
          </a:bodyPr>
          <a:lstStyle/>
          <a:p>
            <a:r>
              <a:rPr lang="en-US" dirty="0" smtClean="0"/>
              <a:t>To foster intellectual pleasure</a:t>
            </a:r>
            <a:endParaRPr lang="en-US" dirty="0"/>
          </a:p>
        </p:txBody>
      </p:sp>
      <p:sp>
        <p:nvSpPr>
          <p:cNvPr id="3" name="Content Placeholder 2"/>
          <p:cNvSpPr>
            <a:spLocks noGrp="1"/>
          </p:cNvSpPr>
          <p:nvPr>
            <p:ph idx="1"/>
          </p:nvPr>
        </p:nvSpPr>
        <p:spPr>
          <a:xfrm>
            <a:off x="457200" y="1114386"/>
            <a:ext cx="8229600" cy="5743614"/>
          </a:xfrm>
        </p:spPr>
        <p:txBody>
          <a:bodyPr>
            <a:normAutofit fontScale="77500" lnSpcReduction="20000"/>
          </a:bodyPr>
          <a:lstStyle/>
          <a:p>
            <a:r>
              <a:rPr lang="en-US" dirty="0"/>
              <a:t>Read a book for the first time along with your students – figure it out along with them – model your fits and starts and problems through think </a:t>
            </a:r>
            <a:r>
              <a:rPr lang="en-US" dirty="0" err="1"/>
              <a:t>alouds</a:t>
            </a:r>
            <a:r>
              <a:rPr lang="en-US" dirty="0"/>
              <a:t> and discussion</a:t>
            </a:r>
          </a:p>
          <a:p>
            <a:pPr marL="0" indent="0">
              <a:buNone/>
            </a:pPr>
            <a:r>
              <a:rPr lang="en-US" dirty="0"/>
              <a:t> </a:t>
            </a:r>
          </a:p>
          <a:p>
            <a:r>
              <a:rPr lang="en-US" dirty="0"/>
              <a:t>Pair an assigned reading with self-selected reading from a list, or a free reading choice that pertains to the topic. </a:t>
            </a:r>
          </a:p>
          <a:p>
            <a:pPr marL="0" indent="0">
              <a:buNone/>
            </a:pPr>
            <a:r>
              <a:rPr lang="en-US" dirty="0"/>
              <a:t> </a:t>
            </a:r>
          </a:p>
          <a:p>
            <a:r>
              <a:rPr lang="en-US" dirty="0"/>
              <a:t>Frame units as inquiry with essential questions, as a problem to be solved</a:t>
            </a:r>
          </a:p>
          <a:p>
            <a:pPr marL="0" indent="0">
              <a:buNone/>
            </a:pPr>
            <a:r>
              <a:rPr lang="en-US" dirty="0"/>
              <a:t> </a:t>
            </a:r>
          </a:p>
          <a:p>
            <a:r>
              <a:rPr lang="en-US" dirty="0" smtClean="0"/>
              <a:t>Student-generated </a:t>
            </a:r>
            <a:r>
              <a:rPr lang="en-US" dirty="0"/>
              <a:t>questions for discussion and sharing, using techniques like </a:t>
            </a:r>
            <a:r>
              <a:rPr lang="en-US" dirty="0" err="1"/>
              <a:t>QtA</a:t>
            </a:r>
            <a:r>
              <a:rPr lang="en-US" dirty="0"/>
              <a:t> and QAR. Discussion structures like Socratic Seminar that make it clear there is no </a:t>
            </a:r>
            <a:r>
              <a:rPr lang="en-US" dirty="0" err="1"/>
              <a:t>teacherly</a:t>
            </a:r>
            <a:r>
              <a:rPr lang="en-US" dirty="0"/>
              <a:t> agenda to fulfill as far as topics or insights to achieve (this is consistent with the Core which focuses on strategies over content)</a:t>
            </a:r>
          </a:p>
          <a:p>
            <a:endParaRPr lang="en-US" dirty="0"/>
          </a:p>
        </p:txBody>
      </p:sp>
    </p:spTree>
    <p:extLst>
      <p:ext uri="{BB962C8B-B14F-4D97-AF65-F5344CB8AC3E}">
        <p14:creationId xmlns:p14="http://schemas.microsoft.com/office/powerpoint/2010/main" val="5384403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Inquiry and Figuring out how texts work</a:t>
            </a:r>
            <a:endParaRPr lang="en-US" dirty="0"/>
          </a:p>
        </p:txBody>
      </p:sp>
      <p:pic>
        <p:nvPicPr>
          <p:cNvPr id="4" name="Content Placeholder 3"/>
          <p:cNvPicPr>
            <a:picLocks noGrp="1" noChangeAspect="1"/>
          </p:cNvPicPr>
          <p:nvPr>
            <p:ph idx="1"/>
          </p:nvPr>
        </p:nvPicPr>
        <p:blipFill>
          <a:blip r:embed="rId2"/>
          <a:srcRect l="-68023" r="-68023"/>
          <a:stretch>
            <a:fillRect/>
          </a:stretch>
        </p:blipFill>
        <p:spPr>
          <a:xfrm>
            <a:off x="2317093" y="1751863"/>
            <a:ext cx="8229600" cy="4525963"/>
          </a:xfrm>
        </p:spPr>
      </p:pic>
      <p:pic>
        <p:nvPicPr>
          <p:cNvPr id="5" name="Picture 4"/>
          <p:cNvPicPr>
            <a:picLocks noChangeAspect="1"/>
          </p:cNvPicPr>
          <p:nvPr/>
        </p:nvPicPr>
        <p:blipFill>
          <a:blip r:embed="rId3"/>
          <a:stretch>
            <a:fillRect/>
          </a:stretch>
        </p:blipFill>
        <p:spPr>
          <a:xfrm>
            <a:off x="677333" y="1417637"/>
            <a:ext cx="3742267" cy="4708525"/>
          </a:xfrm>
          <a:prstGeom prst="rect">
            <a:avLst/>
          </a:prstGeom>
        </p:spPr>
      </p:pic>
    </p:spTree>
    <p:extLst>
      <p:ext uri="{BB962C8B-B14F-4D97-AF65-F5344CB8AC3E}">
        <p14:creationId xmlns:p14="http://schemas.microsoft.com/office/powerpoint/2010/main" val="1036951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the old preacher</a:t>
            </a:r>
            <a:endParaRPr lang="en-US" dirty="0"/>
          </a:p>
        </p:txBody>
      </p:sp>
      <p:sp>
        <p:nvSpPr>
          <p:cNvPr id="3" name="Content Placeholder 2"/>
          <p:cNvSpPr>
            <a:spLocks noGrp="1"/>
          </p:cNvSpPr>
          <p:nvPr>
            <p:ph idx="1"/>
          </p:nvPr>
        </p:nvSpPr>
        <p:spPr/>
        <p:txBody>
          <a:bodyPr/>
          <a:lstStyle/>
          <a:p>
            <a:r>
              <a:rPr lang="en-US" dirty="0" smtClean="0"/>
              <a:t>Telling you what I’m going to tell you</a:t>
            </a:r>
          </a:p>
          <a:p>
            <a:endParaRPr lang="en-US" dirty="0" smtClean="0"/>
          </a:p>
          <a:p>
            <a:r>
              <a:rPr lang="en-US" dirty="0" smtClean="0"/>
              <a:t>Telling you what I’m telling you</a:t>
            </a:r>
          </a:p>
          <a:p>
            <a:endParaRPr lang="en-US" dirty="0" smtClean="0"/>
          </a:p>
          <a:p>
            <a:r>
              <a:rPr lang="en-US" dirty="0" smtClean="0"/>
              <a:t>Telling you what I told you!</a:t>
            </a:r>
            <a:endParaRPr lang="en-US" dirty="0"/>
          </a:p>
        </p:txBody>
      </p:sp>
    </p:spTree>
    <p:extLst>
      <p:ext uri="{BB962C8B-B14F-4D97-AF65-F5344CB8AC3E}">
        <p14:creationId xmlns:p14="http://schemas.microsoft.com/office/powerpoint/2010/main" val="38782334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Pleasure</a:t>
            </a:r>
            <a:endParaRPr lang="en-US" dirty="0"/>
          </a:p>
        </p:txBody>
      </p:sp>
      <p:sp>
        <p:nvSpPr>
          <p:cNvPr id="3" name="Content Placeholder 2"/>
          <p:cNvSpPr>
            <a:spLocks noGrp="1"/>
          </p:cNvSpPr>
          <p:nvPr>
            <p:ph idx="1"/>
          </p:nvPr>
        </p:nvSpPr>
        <p:spPr/>
        <p:txBody>
          <a:bodyPr/>
          <a:lstStyle/>
          <a:p>
            <a:r>
              <a:rPr lang="en-US" dirty="0" smtClean="0"/>
              <a:t>Relating to authors</a:t>
            </a:r>
          </a:p>
          <a:p>
            <a:r>
              <a:rPr lang="en-US" dirty="0" smtClean="0"/>
              <a:t>Relating to characters</a:t>
            </a:r>
          </a:p>
          <a:p>
            <a:r>
              <a:rPr lang="en-US" dirty="0" smtClean="0"/>
              <a:t>Relating to other readers</a:t>
            </a:r>
          </a:p>
          <a:p>
            <a:r>
              <a:rPr lang="en-US" dirty="0" smtClean="0"/>
              <a:t>Affiliating with groups of readers</a:t>
            </a:r>
          </a:p>
          <a:p>
            <a:r>
              <a:rPr lang="en-US" dirty="0" smtClean="0"/>
              <a:t>Staking one’s identity</a:t>
            </a:r>
            <a:endParaRPr lang="en-US" dirty="0"/>
          </a:p>
        </p:txBody>
      </p:sp>
    </p:spTree>
    <p:extLst>
      <p:ext uri="{BB962C8B-B14F-4D97-AF65-F5344CB8AC3E}">
        <p14:creationId xmlns:p14="http://schemas.microsoft.com/office/powerpoint/2010/main" val="46827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Jazzy:  </a:t>
            </a:r>
            <a:r>
              <a:rPr lang="en-US" dirty="0"/>
              <a:t>“I’m part of a cultural club that grew up with </a:t>
            </a:r>
            <a:r>
              <a:rPr lang="en-US" dirty="0" smtClean="0"/>
              <a:t>Harry Potter. </a:t>
            </a:r>
            <a:r>
              <a:rPr lang="en-US" dirty="0"/>
              <a:t>It gave me a sense of belonging. I loved wondering what I thought was going to happen. Talking to my friends about that. Aligning myself with characters.  Waiting so impatiently for the next book. No other group of kids will have that experience again.  It kind of marks you as when you grew up and bonds you with other people your age.”</a:t>
            </a:r>
          </a:p>
          <a:p>
            <a:endParaRPr lang="en-US" dirty="0"/>
          </a:p>
        </p:txBody>
      </p:sp>
    </p:spTree>
    <p:extLst>
      <p:ext uri="{BB962C8B-B14F-4D97-AF65-F5344CB8AC3E}">
        <p14:creationId xmlns:p14="http://schemas.microsoft.com/office/powerpoint/2010/main" val="751233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marking</a:t>
            </a:r>
            <a:endParaRPr lang="en-US" dirty="0"/>
          </a:p>
        </p:txBody>
      </p:sp>
      <p:sp>
        <p:nvSpPr>
          <p:cNvPr id="3" name="Content Placeholder 2"/>
          <p:cNvSpPr>
            <a:spLocks noGrp="1"/>
          </p:cNvSpPr>
          <p:nvPr>
            <p:ph idx="1"/>
          </p:nvPr>
        </p:nvSpPr>
        <p:spPr>
          <a:xfrm>
            <a:off x="457200" y="1600200"/>
            <a:ext cx="8229600" cy="4715933"/>
          </a:xfrm>
        </p:spPr>
        <p:txBody>
          <a:bodyPr>
            <a:normAutofit fontScale="92500" lnSpcReduction="10000"/>
          </a:bodyPr>
          <a:lstStyle/>
          <a:p>
            <a:r>
              <a:rPr lang="en-US" dirty="0"/>
              <a:t>Bennie:  </a:t>
            </a:r>
            <a:r>
              <a:rPr lang="en-US" i="1" dirty="0"/>
              <a:t>I like to think of myself as a Harry Potter reader. As someone who has imagination and is a good friend.  Who admires characters and people like Hermione for her friendship and Harry for his courage. Who reads . . . Books that help you with the challenges you are facing</a:t>
            </a:r>
            <a:r>
              <a:rPr lang="en-US" i="1" dirty="0" smtClean="0"/>
              <a:t>.</a:t>
            </a:r>
          </a:p>
          <a:p>
            <a:r>
              <a:rPr lang="en-US" dirty="0" smtClean="0"/>
              <a:t>Cf. Erik Erikson: staking identity as the primary task of early to late adolescence – resolve role confusion - achieved through evolving interests and competence</a:t>
            </a:r>
            <a:endParaRPr lang="en-US" dirty="0"/>
          </a:p>
          <a:p>
            <a:endParaRPr lang="en-US" dirty="0"/>
          </a:p>
        </p:txBody>
      </p:sp>
    </p:spTree>
    <p:extLst>
      <p:ext uri="{BB962C8B-B14F-4D97-AF65-F5344CB8AC3E}">
        <p14:creationId xmlns:p14="http://schemas.microsoft.com/office/powerpoint/2010/main" val="14825805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social pleasure</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Be a fellow reader with students</a:t>
            </a:r>
          </a:p>
          <a:p>
            <a:r>
              <a:rPr lang="en-US" dirty="0"/>
              <a:t>Read one of their favorite books</a:t>
            </a:r>
            <a:r>
              <a:rPr lang="en-US" dirty="0" smtClean="0"/>
              <a:t>. “One of yours; one of mine” e.g. </a:t>
            </a:r>
            <a:r>
              <a:rPr lang="en-US" i="1" dirty="0" smtClean="0"/>
              <a:t>1984</a:t>
            </a:r>
            <a:r>
              <a:rPr lang="en-US" dirty="0" smtClean="0"/>
              <a:t> unit and </a:t>
            </a:r>
            <a:r>
              <a:rPr lang="en-US" i="1" dirty="0" smtClean="0"/>
              <a:t>Hunger Games</a:t>
            </a:r>
            <a:endParaRPr lang="en-US" i="1" dirty="0"/>
          </a:p>
          <a:p>
            <a:r>
              <a:rPr lang="en-US" dirty="0"/>
              <a:t>Foster peer discussion of reading </a:t>
            </a:r>
            <a:r>
              <a:rPr lang="en-US" dirty="0" smtClean="0"/>
              <a:t>and response in </a:t>
            </a:r>
            <a:r>
              <a:rPr lang="en-US" dirty="0"/>
              <a:t>pairs, triads, small groups, literature circles</a:t>
            </a:r>
            <a:r>
              <a:rPr lang="en-US" dirty="0" smtClean="0"/>
              <a:t>, book clubs, </a:t>
            </a:r>
            <a:r>
              <a:rPr lang="en-US" dirty="0"/>
              <a:t>etc. </a:t>
            </a:r>
            <a:endParaRPr lang="en-US" dirty="0" smtClean="0"/>
          </a:p>
          <a:p>
            <a:r>
              <a:rPr lang="en-US" dirty="0" smtClean="0"/>
              <a:t>Do </a:t>
            </a:r>
            <a:r>
              <a:rPr lang="en-US" b="1" dirty="0" smtClean="0"/>
              <a:t>group projects </a:t>
            </a:r>
            <a:r>
              <a:rPr lang="en-US" dirty="0" smtClean="0"/>
              <a:t>with reading that are then shared: videos, PSAs, dramas, visual displays, talk shows, etc. Family and Friends nights</a:t>
            </a:r>
          </a:p>
          <a:p>
            <a:r>
              <a:rPr lang="en-US" dirty="0" smtClean="0"/>
              <a:t>Have a free reading program; promote books through </a:t>
            </a:r>
            <a:r>
              <a:rPr lang="en-US" dirty="0" err="1" smtClean="0"/>
              <a:t>booktalks</a:t>
            </a:r>
            <a:r>
              <a:rPr lang="en-US" dirty="0" smtClean="0"/>
              <a:t>, online reviews, etc.</a:t>
            </a:r>
          </a:p>
          <a:p>
            <a:r>
              <a:rPr lang="en-US" dirty="0" smtClean="0"/>
              <a:t>You?</a:t>
            </a:r>
            <a:endParaRPr lang="en-US" dirty="0"/>
          </a:p>
        </p:txBody>
      </p:sp>
    </p:spTree>
    <p:extLst>
      <p:ext uri="{BB962C8B-B14F-4D97-AF65-F5344CB8AC3E}">
        <p14:creationId xmlns:p14="http://schemas.microsoft.com/office/powerpoint/2010/main" val="3657003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Takeaways?</a:t>
            </a:r>
            <a:endParaRPr lang="en-US" dirty="0"/>
          </a:p>
        </p:txBody>
      </p:sp>
      <p:sp>
        <p:nvSpPr>
          <p:cNvPr id="3" name="Content Placeholder 2"/>
          <p:cNvSpPr>
            <a:spLocks noGrp="1"/>
          </p:cNvSpPr>
          <p:nvPr>
            <p:ph idx="1"/>
          </p:nvPr>
        </p:nvSpPr>
        <p:spPr/>
        <p:txBody>
          <a:bodyPr/>
          <a:lstStyle/>
          <a:p>
            <a:r>
              <a:rPr lang="en-US" dirty="0" smtClean="0"/>
              <a:t>To cultivate engaged and lifelong readers, we must make cultivation of all of these pleasures central to our teaching.  </a:t>
            </a:r>
            <a:endParaRPr lang="en-US" dirty="0"/>
          </a:p>
          <a:p>
            <a:endParaRPr lang="en-US" dirty="0" smtClean="0"/>
          </a:p>
          <a:p>
            <a:r>
              <a:rPr lang="en-US" dirty="0" smtClean="0"/>
              <a:t>Remember that immersive play pleasure is pre-requisite to and supports all the other pleasures.</a:t>
            </a:r>
          </a:p>
          <a:p>
            <a:pPr marL="0" indent="0">
              <a:buNone/>
            </a:pPr>
            <a:endParaRPr lang="en-US" dirty="0"/>
          </a:p>
        </p:txBody>
      </p:sp>
    </p:spTree>
    <p:extLst>
      <p:ext uri="{BB962C8B-B14F-4D97-AF65-F5344CB8AC3E}">
        <p14:creationId xmlns:p14="http://schemas.microsoft.com/office/powerpoint/2010/main" val="2411684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poem</a:t>
            </a:r>
            <a:endParaRPr lang="en-US" dirty="0"/>
          </a:p>
        </p:txBody>
      </p:sp>
      <p:sp>
        <p:nvSpPr>
          <p:cNvPr id="3" name="Content Placeholder 2"/>
          <p:cNvSpPr>
            <a:spLocks noGrp="1"/>
          </p:cNvSpPr>
          <p:nvPr>
            <p:ph idx="1"/>
          </p:nvPr>
        </p:nvSpPr>
        <p:spPr/>
        <p:txBody>
          <a:bodyPr/>
          <a:lstStyle/>
          <a:p>
            <a:r>
              <a:rPr lang="en-US" dirty="0" smtClean="0"/>
              <a:t>Those Winter Sundays</a:t>
            </a:r>
          </a:p>
          <a:p>
            <a:endParaRPr lang="en-US" dirty="0"/>
          </a:p>
          <a:p>
            <a:r>
              <a:rPr lang="en-US" dirty="0" smtClean="0"/>
              <a:t>By Robert Hayden</a:t>
            </a:r>
            <a:endParaRPr lang="en-US" dirty="0"/>
          </a:p>
        </p:txBody>
      </p:sp>
    </p:spTree>
    <p:extLst>
      <p:ext uri="{BB962C8B-B14F-4D97-AF65-F5344CB8AC3E}">
        <p14:creationId xmlns:p14="http://schemas.microsoft.com/office/powerpoint/2010/main" val="12852797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582643"/>
          </a:xfrm>
        </p:spPr>
        <p:txBody>
          <a:bodyPr>
            <a:normAutofit fontScale="92500"/>
          </a:bodyPr>
          <a:lstStyle/>
          <a:p>
            <a:pPr marL="0" indent="0">
              <a:buNone/>
            </a:pPr>
            <a:r>
              <a:rPr lang="en-US" dirty="0"/>
              <a:t>Sundays too my father got up </a:t>
            </a:r>
            <a:r>
              <a:rPr lang="en-US" dirty="0" smtClean="0"/>
              <a:t>early</a:t>
            </a:r>
          </a:p>
          <a:p>
            <a:pPr marL="0" indent="0">
              <a:buNone/>
            </a:pPr>
            <a:r>
              <a:rPr lang="en-US" dirty="0" smtClean="0"/>
              <a:t>and </a:t>
            </a:r>
            <a:r>
              <a:rPr lang="en-US" dirty="0"/>
              <a:t>put his clothes on in the </a:t>
            </a:r>
            <a:r>
              <a:rPr lang="en-US" dirty="0" err="1"/>
              <a:t>blueblack</a:t>
            </a:r>
            <a:r>
              <a:rPr lang="en-US" dirty="0"/>
              <a:t> cold, then with cracked hands that ached from labor in the weekday weather made banked fires blaze. </a:t>
            </a:r>
            <a:endParaRPr lang="en-US" dirty="0" smtClean="0"/>
          </a:p>
          <a:p>
            <a:pPr marL="0" indent="0">
              <a:buNone/>
            </a:pPr>
            <a:r>
              <a:rPr lang="en-US" dirty="0" smtClean="0"/>
              <a:t>No </a:t>
            </a:r>
            <a:r>
              <a:rPr lang="en-US" dirty="0"/>
              <a:t>one ever thanked him. I'd wake and hear the cold splintering, breaking</a:t>
            </a:r>
            <a:r>
              <a:rPr lang="en-US" dirty="0" smtClean="0"/>
              <a:t>.</a:t>
            </a:r>
          </a:p>
          <a:p>
            <a:pPr marL="0" indent="0">
              <a:buNone/>
            </a:pPr>
            <a:r>
              <a:rPr lang="en-US" dirty="0" smtClean="0"/>
              <a:t>When </a:t>
            </a:r>
            <a:r>
              <a:rPr lang="en-US" dirty="0"/>
              <a:t>the rooms were warm, he'd call, and slowly I would rise and dress, fearing the chronic angers of that house, </a:t>
            </a:r>
            <a:endParaRPr lang="en-US" dirty="0" smtClean="0"/>
          </a:p>
          <a:p>
            <a:pPr marL="0" indent="0">
              <a:buNone/>
            </a:pPr>
            <a:r>
              <a:rPr lang="en-US" dirty="0" smtClean="0"/>
              <a:t>Speaking </a:t>
            </a:r>
            <a:r>
              <a:rPr lang="en-US" dirty="0"/>
              <a:t>indifferently to him, who had driven out the cold and polished my good shoes as well. What did I know, what did I know of love's austere and lonely offices? </a:t>
            </a:r>
          </a:p>
        </p:txBody>
      </p:sp>
    </p:spTree>
    <p:extLst>
      <p:ext uri="{BB962C8B-B14F-4D97-AF65-F5344CB8AC3E}">
        <p14:creationId xmlns:p14="http://schemas.microsoft.com/office/powerpoint/2010/main" val="40659028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experience with the poem</a:t>
            </a:r>
            <a:endParaRPr lang="en-US" dirty="0"/>
          </a:p>
        </p:txBody>
      </p:sp>
      <p:sp>
        <p:nvSpPr>
          <p:cNvPr id="3" name="Content Placeholder 2"/>
          <p:cNvSpPr>
            <a:spLocks noGrp="1"/>
          </p:cNvSpPr>
          <p:nvPr>
            <p:ph idx="1"/>
          </p:nvPr>
        </p:nvSpPr>
        <p:spPr>
          <a:xfrm>
            <a:off x="457200" y="1600200"/>
            <a:ext cx="8229600" cy="4772891"/>
          </a:xfrm>
        </p:spPr>
        <p:txBody>
          <a:bodyPr>
            <a:normAutofit fontScale="92500"/>
          </a:bodyPr>
          <a:lstStyle/>
          <a:p>
            <a:pPr marL="0" indent="0">
              <a:buNone/>
            </a:pPr>
            <a:endParaRPr lang="en-US" dirty="0"/>
          </a:p>
          <a:p>
            <a:r>
              <a:rPr lang="en-US" dirty="0" smtClean="0"/>
              <a:t>Do a think aloud with your neighbor – think pair share what you are thinking, feeling, noticing, experiencing as you read it</a:t>
            </a:r>
          </a:p>
          <a:p>
            <a:pPr marL="0" indent="0">
              <a:buNone/>
            </a:pPr>
            <a:endParaRPr lang="en-US" dirty="0" smtClean="0"/>
          </a:p>
          <a:p>
            <a:r>
              <a:rPr lang="en-US" dirty="0" smtClean="0"/>
              <a:t>What pleasures do you experience?</a:t>
            </a:r>
          </a:p>
          <a:p>
            <a:r>
              <a:rPr lang="en-US" dirty="0" smtClean="0"/>
              <a:t>How could such pleasures be fostered for your students?</a:t>
            </a:r>
          </a:p>
          <a:p>
            <a:r>
              <a:rPr lang="en-US" dirty="0" smtClean="0"/>
              <a:t>What would be the by-products of this pleasure?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582643"/>
          </a:xfrm>
        </p:spPr>
        <p:txBody>
          <a:bodyPr>
            <a:normAutofit fontScale="92500"/>
          </a:bodyPr>
          <a:lstStyle/>
          <a:p>
            <a:pPr marL="0" indent="0">
              <a:buNone/>
            </a:pPr>
            <a:r>
              <a:rPr lang="en-US" dirty="0"/>
              <a:t>Sundays too my father got up </a:t>
            </a:r>
            <a:r>
              <a:rPr lang="en-US" dirty="0" smtClean="0"/>
              <a:t>early</a:t>
            </a:r>
          </a:p>
          <a:p>
            <a:pPr marL="0" indent="0">
              <a:buNone/>
            </a:pPr>
            <a:r>
              <a:rPr lang="en-US" dirty="0" smtClean="0"/>
              <a:t>and </a:t>
            </a:r>
            <a:r>
              <a:rPr lang="en-US" dirty="0"/>
              <a:t>put his clothes on in the </a:t>
            </a:r>
            <a:r>
              <a:rPr lang="en-US" dirty="0" err="1"/>
              <a:t>blueblack</a:t>
            </a:r>
            <a:r>
              <a:rPr lang="en-US" dirty="0"/>
              <a:t> cold, then with cracked hands that ached from labor in the weekday weather made banked fires blaze. </a:t>
            </a:r>
            <a:endParaRPr lang="en-US" dirty="0" smtClean="0"/>
          </a:p>
          <a:p>
            <a:pPr marL="0" indent="0">
              <a:buNone/>
            </a:pPr>
            <a:r>
              <a:rPr lang="en-US" dirty="0" smtClean="0"/>
              <a:t>No </a:t>
            </a:r>
            <a:r>
              <a:rPr lang="en-US" dirty="0"/>
              <a:t>one ever thanked him. I'd wake and hear the cold splintering, breaking</a:t>
            </a:r>
            <a:r>
              <a:rPr lang="en-US" dirty="0" smtClean="0"/>
              <a:t>.</a:t>
            </a:r>
          </a:p>
          <a:p>
            <a:pPr marL="0" indent="0">
              <a:buNone/>
            </a:pPr>
            <a:r>
              <a:rPr lang="en-US" dirty="0" smtClean="0"/>
              <a:t>When </a:t>
            </a:r>
            <a:r>
              <a:rPr lang="en-US" dirty="0"/>
              <a:t>the rooms were warm, he'd call, and slowly I would rise and dress, fearing the chronic angers of that house, </a:t>
            </a:r>
            <a:endParaRPr lang="en-US" dirty="0" smtClean="0"/>
          </a:p>
          <a:p>
            <a:pPr marL="0" indent="0">
              <a:buNone/>
            </a:pPr>
            <a:r>
              <a:rPr lang="en-US" dirty="0" smtClean="0"/>
              <a:t>Speaking </a:t>
            </a:r>
            <a:r>
              <a:rPr lang="en-US" dirty="0"/>
              <a:t>indifferently to him, who had driven out the cold and polished my good shoes as well. What did I know, what did I know of love's austere and lonely offices? </a:t>
            </a:r>
          </a:p>
        </p:txBody>
      </p:sp>
    </p:spTree>
    <p:extLst>
      <p:ext uri="{BB962C8B-B14F-4D97-AF65-F5344CB8AC3E}">
        <p14:creationId xmlns:p14="http://schemas.microsoft.com/office/powerpoint/2010/main" val="14949482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Inner Work and Depth Psychology: Archetypal Energies</a:t>
            </a:r>
            <a:endParaRPr lang="en-US" dirty="0"/>
          </a:p>
        </p:txBody>
      </p:sp>
      <p:sp>
        <p:nvSpPr>
          <p:cNvPr id="3" name="Content Placeholder 2"/>
          <p:cNvSpPr>
            <a:spLocks noGrp="1"/>
          </p:cNvSpPr>
          <p:nvPr>
            <p:ph idx="1"/>
          </p:nvPr>
        </p:nvSpPr>
        <p:spPr>
          <a:xfrm>
            <a:off x="457200" y="1600200"/>
            <a:ext cx="8229600" cy="4882528"/>
          </a:xfrm>
        </p:spPr>
        <p:txBody>
          <a:bodyPr>
            <a:normAutofit fontScale="92500" lnSpcReduction="20000"/>
          </a:bodyPr>
          <a:lstStyle/>
          <a:p>
            <a:r>
              <a:rPr lang="en-US" dirty="0"/>
              <a:t>Psychological and Archetypal Energies</a:t>
            </a:r>
          </a:p>
          <a:p>
            <a:r>
              <a:rPr lang="en-US" dirty="0" smtClean="0"/>
              <a:t>Shaping and rehearsing existential issues</a:t>
            </a:r>
          </a:p>
          <a:p>
            <a:r>
              <a:rPr lang="en-US" dirty="0" smtClean="0"/>
              <a:t>Dealing with the unconscious, the shadow, the repressed but insistent</a:t>
            </a:r>
          </a:p>
          <a:p>
            <a:r>
              <a:rPr lang="en-US" dirty="0" smtClean="0"/>
              <a:t>Self as a questing figure trying different personae</a:t>
            </a:r>
          </a:p>
          <a:p>
            <a:r>
              <a:rPr lang="en-US" dirty="0" smtClean="0"/>
              <a:t>Containers</a:t>
            </a:r>
          </a:p>
          <a:p>
            <a:r>
              <a:rPr lang="en-US" dirty="0" smtClean="0"/>
              <a:t>Functional </a:t>
            </a:r>
            <a:r>
              <a:rPr lang="en-US" dirty="0" err="1" smtClean="0"/>
              <a:t>values;immediate</a:t>
            </a:r>
            <a:r>
              <a:rPr lang="en-US" dirty="0" smtClean="0"/>
              <a:t> application to problems of life </a:t>
            </a:r>
          </a:p>
          <a:p>
            <a:r>
              <a:rPr lang="en-US" dirty="0" smtClean="0"/>
              <a:t>Imaginative rehearsals for living</a:t>
            </a:r>
          </a:p>
          <a:p>
            <a:r>
              <a:rPr lang="en-US" dirty="0" smtClean="0"/>
              <a:t>(95%-98% of all mental activity is from the unconscious/irrational – </a:t>
            </a:r>
            <a:r>
              <a:rPr lang="en-US" dirty="0" err="1" smtClean="0"/>
              <a:t>Damasio</a:t>
            </a:r>
            <a:r>
              <a:rPr lang="en-US" dirty="0" smtClean="0"/>
              <a:t>, </a:t>
            </a:r>
            <a:r>
              <a:rPr lang="en-US" dirty="0" err="1" smtClean="0"/>
              <a:t>Jung,Haidt</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always been fascinated by</a:t>
            </a:r>
            <a:endParaRPr lang="en-US" dirty="0"/>
          </a:p>
        </p:txBody>
      </p:sp>
      <p:sp>
        <p:nvSpPr>
          <p:cNvPr id="3" name="Content Placeholder 2"/>
          <p:cNvSpPr>
            <a:spLocks noGrp="1"/>
          </p:cNvSpPr>
          <p:nvPr>
            <p:ph idx="1"/>
          </p:nvPr>
        </p:nvSpPr>
        <p:spPr>
          <a:xfrm>
            <a:off x="457200" y="1251509"/>
            <a:ext cx="8229600" cy="5466155"/>
          </a:xfrm>
        </p:spPr>
        <p:txBody>
          <a:bodyPr>
            <a:normAutofit fontScale="92500" lnSpcReduction="10000"/>
          </a:bodyPr>
          <a:lstStyle/>
          <a:p>
            <a:r>
              <a:rPr lang="en-US" dirty="0" smtClean="0"/>
              <a:t>Kids who are reluctant learners in school but who are highly engaged outside of school, particularly with reading, e.g.</a:t>
            </a:r>
          </a:p>
          <a:p>
            <a:r>
              <a:rPr lang="en-US" dirty="0" smtClean="0"/>
              <a:t>Ron in </a:t>
            </a:r>
            <a:r>
              <a:rPr lang="en-US" u="sng" dirty="0" smtClean="0"/>
              <a:t>You </a:t>
            </a:r>
            <a:r>
              <a:rPr lang="en-US" u="sng" dirty="0" err="1" smtClean="0"/>
              <a:t>Gotta</a:t>
            </a:r>
            <a:r>
              <a:rPr lang="en-US" u="sng" dirty="0" smtClean="0"/>
              <a:t> BE the Book</a:t>
            </a:r>
          </a:p>
          <a:p>
            <a:r>
              <a:rPr lang="en-US" dirty="0" smtClean="0"/>
              <a:t>Chris in </a:t>
            </a:r>
            <a:r>
              <a:rPr lang="en-US" u="sng" dirty="0" smtClean="0"/>
              <a:t>Reading Don’t Fix No Chevys</a:t>
            </a:r>
            <a:r>
              <a:rPr lang="en-US" dirty="0" smtClean="0"/>
              <a:t> grounded for not doing his reading homework but . . . </a:t>
            </a:r>
            <a:endParaRPr lang="en-US" dirty="0" smtClean="0"/>
          </a:p>
          <a:p>
            <a:endParaRPr lang="en-US" dirty="0" smtClean="0"/>
          </a:p>
          <a:p>
            <a:r>
              <a:rPr lang="en-US" i="1" u="sng" dirty="0"/>
              <a:t>What engages them about this reading? What is of value that we might embrace?  How can we bridge from this passion to develop new interests and capacities?</a:t>
            </a:r>
          </a:p>
          <a:p>
            <a:endParaRPr lang="en-US" u="sng"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Work with Genres</a:t>
            </a:r>
            <a:endParaRPr lang="en-US" dirty="0"/>
          </a:p>
        </p:txBody>
      </p:sp>
      <p:sp>
        <p:nvSpPr>
          <p:cNvPr id="3" name="Content Placeholder 2"/>
          <p:cNvSpPr>
            <a:spLocks noGrp="1"/>
          </p:cNvSpPr>
          <p:nvPr>
            <p:ph idx="1"/>
          </p:nvPr>
        </p:nvSpPr>
        <p:spPr>
          <a:xfrm>
            <a:off x="457200" y="1417638"/>
            <a:ext cx="8229600" cy="5147285"/>
          </a:xfrm>
        </p:spPr>
        <p:txBody>
          <a:bodyPr>
            <a:normAutofit fontScale="92500" lnSpcReduction="20000"/>
          </a:bodyPr>
          <a:lstStyle/>
          <a:p>
            <a:r>
              <a:rPr lang="en-US" dirty="0" smtClean="0"/>
              <a:t>Romances: what is real vs. ideal, anima/animus energies, integration – working towards complex consciousness, wholeness, transforming conditions of individual life through agency (Tristan and </a:t>
            </a:r>
            <a:r>
              <a:rPr lang="en-US" dirty="0" err="1" smtClean="0"/>
              <a:t>Iseult</a:t>
            </a:r>
            <a:r>
              <a:rPr lang="en-US" dirty="0" smtClean="0"/>
              <a:t>)</a:t>
            </a:r>
          </a:p>
          <a:p>
            <a:r>
              <a:rPr lang="en-US" dirty="0" smtClean="0"/>
              <a:t>Dystopia – individual and cultural shadows – dealing with social/environmental issues – allegorical reading (Parsifal)</a:t>
            </a:r>
          </a:p>
          <a:p>
            <a:r>
              <a:rPr lang="en-US" dirty="0" smtClean="0"/>
              <a:t>Fantasy – Active Imagination, Archetypal energies/quests (</a:t>
            </a:r>
            <a:r>
              <a:rPr lang="en-US" dirty="0" err="1" smtClean="0"/>
              <a:t>WWHermioneD</a:t>
            </a:r>
            <a:r>
              <a:rPr lang="en-US" dirty="0" smtClean="0"/>
              <a:t>)</a:t>
            </a:r>
          </a:p>
          <a:p>
            <a:r>
              <a:rPr lang="en-US" dirty="0" smtClean="0"/>
              <a:t>Horror: Fear formulation and containment – bringing fears to consciousness. Identity work.</a:t>
            </a:r>
          </a:p>
        </p:txBody>
      </p:sp>
    </p:spTree>
    <p:extLst>
      <p:ext uri="{BB962C8B-B14F-4D97-AF65-F5344CB8AC3E}">
        <p14:creationId xmlns:p14="http://schemas.microsoft.com/office/powerpoint/2010/main" val="32487367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Immersive Pleasure</a:t>
            </a:r>
            <a:endParaRPr lang="en-US" dirty="0"/>
          </a:p>
        </p:txBody>
      </p:sp>
      <p:sp>
        <p:nvSpPr>
          <p:cNvPr id="3" name="Content Placeholder 2"/>
          <p:cNvSpPr>
            <a:spLocks noGrp="1"/>
          </p:cNvSpPr>
          <p:nvPr>
            <p:ph idx="1"/>
          </p:nvPr>
        </p:nvSpPr>
        <p:spPr/>
        <p:txBody>
          <a:bodyPr/>
          <a:lstStyle/>
          <a:p>
            <a:r>
              <a:rPr lang="en-US" dirty="0"/>
              <a:t>[I read dystopias because] </a:t>
            </a:r>
            <a:r>
              <a:rPr lang="en-US" dirty="0" smtClean="0"/>
              <a:t>“they are exciting. . . . these </a:t>
            </a:r>
            <a:r>
              <a:rPr lang="en-US" dirty="0"/>
              <a:t>stories give you somebody to root for. Definitely.  Because a protagonist is never someone who goes along with things. But says this is messed up, let’s beat this. </a:t>
            </a:r>
            <a:r>
              <a:rPr lang="en-US" dirty="0" smtClean="0"/>
              <a:t>You want to help them, to be them.”</a:t>
            </a:r>
            <a:endParaRPr lang="en-US" dirty="0"/>
          </a:p>
        </p:txBody>
      </p:sp>
    </p:spTree>
    <p:extLst>
      <p:ext uri="{BB962C8B-B14F-4D97-AF65-F5344CB8AC3E}">
        <p14:creationId xmlns:p14="http://schemas.microsoft.com/office/powerpoint/2010/main" val="220353308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4385"/>
          </a:xfrm>
        </p:spPr>
        <p:txBody>
          <a:bodyPr>
            <a:normAutofit fontScale="90000"/>
          </a:bodyPr>
          <a:lstStyle/>
          <a:p>
            <a:r>
              <a:rPr lang="en-US" dirty="0" smtClean="0"/>
              <a:t>Dystopian novels (</a:t>
            </a:r>
            <a:r>
              <a:rPr lang="en-US" i="1" dirty="0" smtClean="0"/>
              <a:t>Hunger Games</a:t>
            </a:r>
            <a:r>
              <a:rPr lang="en-US" dirty="0" smtClean="0"/>
              <a:t>, etc.)</a:t>
            </a:r>
            <a:endParaRPr lang="en-US" dirty="0"/>
          </a:p>
        </p:txBody>
      </p:sp>
      <p:sp>
        <p:nvSpPr>
          <p:cNvPr id="3" name="Content Placeholder 2"/>
          <p:cNvSpPr>
            <a:spLocks noGrp="1"/>
          </p:cNvSpPr>
          <p:nvPr>
            <p:ph idx="1"/>
          </p:nvPr>
        </p:nvSpPr>
        <p:spPr>
          <a:xfrm>
            <a:off x="457200" y="1114385"/>
            <a:ext cx="8229600" cy="6297567"/>
          </a:xfrm>
        </p:spPr>
        <p:txBody>
          <a:bodyPr>
            <a:normAutofit fontScale="77500" lnSpcReduction="20000"/>
          </a:bodyPr>
          <a:lstStyle/>
          <a:p>
            <a:pPr marL="0" indent="0">
              <a:buNone/>
            </a:pPr>
            <a:r>
              <a:rPr lang="en-US" sz="4400" dirty="0" smtClean="0"/>
              <a:t>Intellectual Pleasure</a:t>
            </a:r>
          </a:p>
          <a:p>
            <a:pPr marL="0" indent="0">
              <a:buNone/>
            </a:pPr>
            <a:r>
              <a:rPr lang="en-US" sz="4400" dirty="0" smtClean="0"/>
              <a:t>“I read dystopias because I want to see </a:t>
            </a:r>
            <a:r>
              <a:rPr lang="en-US" sz="4400" dirty="0"/>
              <a:t>w</a:t>
            </a:r>
            <a:r>
              <a:rPr lang="en-US" sz="4400" dirty="0" smtClean="0"/>
              <a:t>hat will be the consequences of continued adult screw ups?”</a:t>
            </a:r>
          </a:p>
          <a:p>
            <a:pPr>
              <a:buNone/>
            </a:pPr>
            <a:r>
              <a:rPr lang="en-US" sz="4400" dirty="0" smtClean="0"/>
              <a:t>“Authors take a wrongness in the world and exaggerate it and show what could happen if things continued that way – and it would be a disservice to the author if you don’t try to understand that problem and where it came from and what you could do about it.”   </a:t>
            </a:r>
          </a:p>
          <a:p>
            <a:pPr marL="0" indent="0">
              <a:buNone/>
            </a:pPr>
            <a:r>
              <a:rPr lang="en-US" sz="4400" dirty="0" smtClean="0"/>
              <a:t>[Dystopias] “help us see what is necessary to creating a better, fairer, happier world.”</a:t>
            </a:r>
          </a:p>
          <a:p>
            <a:endParaRPr lang="en-US" dirty="0"/>
          </a:p>
        </p:txBody>
      </p:sp>
    </p:spTree>
    <p:extLst>
      <p:ext uri="{BB962C8B-B14F-4D97-AF65-F5344CB8AC3E}">
        <p14:creationId xmlns:p14="http://schemas.microsoft.com/office/powerpoint/2010/main" val="37366726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Questions of the </a:t>
            </a:r>
            <a:r>
              <a:rPr lang="en-US" i="1" dirty="0" smtClean="0"/>
              <a:t>Hunger Games, </a:t>
            </a:r>
            <a:r>
              <a:rPr lang="en-US" dirty="0" smtClean="0"/>
              <a:t> as identified by an interest group of 8</a:t>
            </a:r>
            <a:r>
              <a:rPr lang="en-US" baseline="30000" dirty="0" smtClean="0"/>
              <a:t>th</a:t>
            </a:r>
            <a:r>
              <a:rPr lang="en-US" dirty="0" smtClean="0"/>
              <a:t> G dystopia readers</a:t>
            </a:r>
            <a:endParaRPr lang="en-US" i="1" dirty="0"/>
          </a:p>
        </p:txBody>
      </p:sp>
      <p:sp>
        <p:nvSpPr>
          <p:cNvPr id="3" name="Content Placeholder 2"/>
          <p:cNvSpPr>
            <a:spLocks noGrp="1"/>
          </p:cNvSpPr>
          <p:nvPr>
            <p:ph idx="1"/>
          </p:nvPr>
        </p:nvSpPr>
        <p:spPr>
          <a:xfrm>
            <a:off x="457200" y="1905000"/>
            <a:ext cx="8229600" cy="5246372"/>
          </a:xfrm>
        </p:spPr>
        <p:txBody>
          <a:bodyPr>
            <a:normAutofit fontScale="62500" lnSpcReduction="20000"/>
          </a:bodyPr>
          <a:lstStyle/>
          <a:p>
            <a:r>
              <a:rPr lang="en-US" sz="3840" dirty="0" smtClean="0"/>
              <a:t>In whose interest does the world work? How can we make the world more fair?</a:t>
            </a:r>
          </a:p>
          <a:p>
            <a:r>
              <a:rPr lang="en-US" sz="3840" dirty="0" smtClean="0"/>
              <a:t>What is the power of an individual – to affect her own small world? – the larger world?</a:t>
            </a:r>
          </a:p>
          <a:p>
            <a:r>
              <a:rPr lang="en-US" sz="3840" dirty="0" smtClean="0"/>
              <a:t>How can we survive? How can we fight injustice?</a:t>
            </a:r>
          </a:p>
          <a:p>
            <a:r>
              <a:rPr lang="en-US" sz="3840" dirty="0" smtClean="0"/>
              <a:t>What is the effect of witnessing other people’s suffering?  Of creating or contributing to the suffering of others?</a:t>
            </a:r>
          </a:p>
          <a:p>
            <a:r>
              <a:rPr lang="en-US" sz="3840" dirty="0" smtClean="0"/>
              <a:t>How do we </a:t>
            </a:r>
            <a:r>
              <a:rPr lang="en-US" sz="3840" dirty="0" err="1" smtClean="0"/>
              <a:t>contirbute</a:t>
            </a:r>
            <a:r>
              <a:rPr lang="en-US" sz="3840" dirty="0" smtClean="0"/>
              <a:t> to encouraging violence? youth on youth violence?</a:t>
            </a:r>
          </a:p>
          <a:p>
            <a:r>
              <a:rPr lang="en-US" sz="3840" dirty="0" smtClean="0"/>
              <a:t>When can we justify rebelling and revolting against authorities?</a:t>
            </a:r>
          </a:p>
          <a:p>
            <a:r>
              <a:rPr lang="en-US" sz="3840" dirty="0" smtClean="0"/>
              <a:t>What is the effect of unequal wealth/power/influence distribution?</a:t>
            </a:r>
          </a:p>
          <a:p>
            <a:r>
              <a:rPr lang="en-US" sz="3840" dirty="0" smtClean="0"/>
              <a:t>What external “wars” must we win? What “internal” wars must we win?  How can we win them?</a:t>
            </a:r>
          </a:p>
          <a:p>
            <a:endParaRPr lang="en-US" dirty="0"/>
          </a:p>
        </p:txBody>
      </p:sp>
    </p:spTree>
    <p:extLst>
      <p:ext uri="{BB962C8B-B14F-4D97-AF65-F5344CB8AC3E}">
        <p14:creationId xmlns:p14="http://schemas.microsoft.com/office/powerpoint/2010/main" val="188474796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Pleasures of Dystopias</a:t>
            </a:r>
            <a:endParaRPr lang="en-US" dirty="0"/>
          </a:p>
        </p:txBody>
      </p:sp>
      <p:sp>
        <p:nvSpPr>
          <p:cNvPr id="3" name="Content Placeholder 2"/>
          <p:cNvSpPr>
            <a:spLocks noGrp="1"/>
          </p:cNvSpPr>
          <p:nvPr>
            <p:ph idx="1"/>
          </p:nvPr>
        </p:nvSpPr>
        <p:spPr>
          <a:xfrm>
            <a:off x="457200" y="1159682"/>
            <a:ext cx="8229600" cy="5698318"/>
          </a:xfrm>
        </p:spPr>
        <p:txBody>
          <a:bodyPr>
            <a:normAutofit/>
          </a:bodyPr>
          <a:lstStyle/>
          <a:p>
            <a:pPr>
              <a:buNone/>
            </a:pPr>
            <a:r>
              <a:rPr lang="en-US" dirty="0"/>
              <a:t>Social Pleasure:</a:t>
            </a:r>
          </a:p>
          <a:p>
            <a:pPr>
              <a:buNone/>
            </a:pPr>
            <a:r>
              <a:rPr lang="en-US" dirty="0" smtClean="0"/>
              <a:t>“So </a:t>
            </a:r>
            <a:r>
              <a:rPr lang="en-US" dirty="0"/>
              <a:t>it reminds me of OWS. How it’s up to some of us in the 99% to stand up to the 1%.” </a:t>
            </a:r>
          </a:p>
          <a:p>
            <a:pPr>
              <a:buNone/>
            </a:pPr>
            <a:r>
              <a:rPr lang="en-US" dirty="0"/>
              <a:t>Work Pleasure/Inner work</a:t>
            </a:r>
          </a:p>
          <a:p>
            <a:pPr marL="0" indent="0">
              <a:buNone/>
            </a:pPr>
            <a:r>
              <a:rPr lang="en-US" dirty="0"/>
              <a:t>[Dystopias] “help us see what is necessary to creating a better, fairer, happier world.”</a:t>
            </a:r>
          </a:p>
          <a:p>
            <a:pPr marL="0" indent="0">
              <a:buNone/>
            </a:pPr>
            <a:r>
              <a:rPr lang="en-US" dirty="0"/>
              <a:t>[Dystopias] show you how you have to be, how you have to be strong, if you are going to part of the solution instead of the problem!”</a:t>
            </a:r>
          </a:p>
          <a:p>
            <a:endParaRPr lang="en-US" dirty="0"/>
          </a:p>
        </p:txBody>
      </p:sp>
    </p:spTree>
    <p:extLst>
      <p:ext uri="{BB962C8B-B14F-4D97-AF65-F5344CB8AC3E}">
        <p14:creationId xmlns:p14="http://schemas.microsoft.com/office/powerpoint/2010/main" val="22779212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19"/>
            <a:ext cx="8229600" cy="1143000"/>
          </a:xfrm>
        </p:spPr>
        <p:txBody>
          <a:bodyPr>
            <a:noAutofit/>
          </a:bodyPr>
          <a:lstStyle/>
          <a:p>
            <a:r>
              <a:rPr lang="en-US" sz="3600" dirty="0" smtClean="0"/>
              <a:t>Reading and inquiring for service to self, peer, class, community, environment</a:t>
            </a:r>
            <a:endParaRPr lang="en-US" sz="3600" dirty="0"/>
          </a:p>
        </p:txBody>
      </p:sp>
      <p:pic>
        <p:nvPicPr>
          <p:cNvPr id="4" name="Content Placeholder 3"/>
          <p:cNvPicPr>
            <a:picLocks noGrp="1" noChangeAspect="1"/>
          </p:cNvPicPr>
          <p:nvPr>
            <p:ph idx="1"/>
          </p:nvPr>
        </p:nvPicPr>
        <p:blipFill>
          <a:blip r:embed="rId2"/>
          <a:srcRect l="-83238" r="-83238"/>
          <a:stretch>
            <a:fillRect/>
          </a:stretch>
        </p:blipFill>
        <p:spPr/>
      </p:pic>
    </p:spTree>
    <p:extLst>
      <p:ext uri="{BB962C8B-B14F-4D97-AF65-F5344CB8AC3E}">
        <p14:creationId xmlns:p14="http://schemas.microsoft.com/office/powerpoint/2010/main" val="33441142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Edginess</a:t>
            </a:r>
            <a:endParaRPr lang="en-US" dirty="0"/>
          </a:p>
        </p:txBody>
      </p:sp>
      <p:sp>
        <p:nvSpPr>
          <p:cNvPr id="3" name="Content Placeholder 2"/>
          <p:cNvSpPr>
            <a:spLocks noGrp="1"/>
          </p:cNvSpPr>
          <p:nvPr>
            <p:ph idx="1"/>
          </p:nvPr>
        </p:nvSpPr>
        <p:spPr/>
        <p:txBody>
          <a:bodyPr/>
          <a:lstStyle/>
          <a:p>
            <a:r>
              <a:rPr lang="en-US" dirty="0" smtClean="0"/>
              <a:t>“School takes twisty-</a:t>
            </a:r>
            <a:r>
              <a:rPr lang="en-US" dirty="0" err="1" smtClean="0"/>
              <a:t>twirly</a:t>
            </a:r>
            <a:r>
              <a:rPr lang="en-US" dirty="0" smtClean="0"/>
              <a:t> ice cream with sprinkles on top and turns it into pure vanilla . . . Everything is </a:t>
            </a:r>
            <a:r>
              <a:rPr lang="en-US" dirty="0" err="1" smtClean="0"/>
              <a:t>dumbed</a:t>
            </a:r>
            <a:r>
              <a:rPr lang="en-US" dirty="0" smtClean="0"/>
              <a:t> down to the point that it is no longer interesting or exciting.”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Czikszentmihalyi</a:t>
            </a:r>
            <a:r>
              <a:rPr lang="en-US" dirty="0" smtClean="0"/>
              <a:t> on engagement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“Any media experience that demands activity, interaction, exercising control, and emotional stimulation and involvement is far more constructive than a passive experience like watching television . . . Or sitting in a desk at school . . . The newer, more complex video games give players worlds to explore and decisions to make that can stir some of the emotions of inner discovery.”</a:t>
            </a:r>
          </a:p>
          <a:p>
            <a:r>
              <a:rPr lang="en-US" dirty="0" smtClean="0"/>
              <a:t>Inner Work – developing the unconscious, bringing that which is unconscious to consciousness</a:t>
            </a:r>
          </a:p>
          <a:p>
            <a:r>
              <a:rPr lang="en-US" dirty="0" smtClean="0"/>
              <a:t>“Schools should be more like video games” cf. Gee, Smith and Wilhelm: </a:t>
            </a:r>
            <a:r>
              <a:rPr lang="en-US" i="1" dirty="0" smtClean="0"/>
              <a:t>Reading don’t fix no </a:t>
            </a:r>
            <a:r>
              <a:rPr lang="en-US" i="1" dirty="0" err="1" smtClean="0"/>
              <a:t>chevys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 Marginalized by School </a:t>
            </a:r>
            <a:endParaRPr lang="en-US" dirty="0"/>
          </a:p>
        </p:txBody>
      </p:sp>
      <p:sp>
        <p:nvSpPr>
          <p:cNvPr id="3" name="Content Placeholder 2"/>
          <p:cNvSpPr>
            <a:spLocks noGrp="1"/>
          </p:cNvSpPr>
          <p:nvPr>
            <p:ph idx="1"/>
          </p:nvPr>
        </p:nvSpPr>
        <p:spPr>
          <a:xfrm>
            <a:off x="457200" y="1088469"/>
            <a:ext cx="8229600" cy="6090239"/>
          </a:xfrm>
        </p:spPr>
        <p:txBody>
          <a:bodyPr>
            <a:normAutofit fontScale="85000" lnSpcReduction="20000"/>
          </a:bodyPr>
          <a:lstStyle/>
          <a:p>
            <a:r>
              <a:rPr lang="en-US" dirty="0" smtClean="0"/>
              <a:t>Immediate connection to personal experience/current lived reality</a:t>
            </a:r>
          </a:p>
          <a:p>
            <a:r>
              <a:rPr lang="en-US" dirty="0" smtClean="0"/>
              <a:t>Provide deep and sustained and often repeated engagement (e.g. video games and video game novels, series books, books by the same author)</a:t>
            </a:r>
          </a:p>
          <a:p>
            <a:r>
              <a:rPr lang="en-US" dirty="0" smtClean="0"/>
              <a:t>Lead to further literate practices (e.g. problem-solving, forum discussions, reading directions, social sharing)</a:t>
            </a:r>
          </a:p>
          <a:p>
            <a:r>
              <a:rPr lang="en-US" dirty="0" smtClean="0"/>
              <a:t>Deepen conceptual and procedural knowledge</a:t>
            </a:r>
          </a:p>
          <a:p>
            <a:r>
              <a:rPr lang="en-US" dirty="0" smtClean="0"/>
              <a:t>Staking of identity: the primary task of adolescence</a:t>
            </a:r>
          </a:p>
          <a:p>
            <a:r>
              <a:rPr lang="en-US" dirty="0" smtClean="0"/>
              <a:t>Often lead to immediate functional values and uses outside of school with possible in-school connections</a:t>
            </a:r>
          </a:p>
          <a:p>
            <a:r>
              <a:rPr lang="en-US" b="1" dirty="0" smtClean="0"/>
              <a:t>Often involve inner work and lead to deep psychological explorations or satisfactions of an archetypal nature, or dealing with archetypal concerns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Texts as Transitional Experiences</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r>
              <a:rPr lang="en-US" sz="2800" dirty="0" smtClean="0"/>
              <a:t>Individuation facilitated by “transitional objects”, that bridge from current self to possible selves</a:t>
            </a:r>
          </a:p>
          <a:p>
            <a:r>
              <a:rPr lang="en-US" sz="2800" dirty="0" smtClean="0"/>
              <a:t>We need “transitional spaces” that are “</a:t>
            </a:r>
            <a:r>
              <a:rPr lang="en-US" sz="2800" dirty="0" err="1" smtClean="0"/>
              <a:t>liminal</a:t>
            </a:r>
            <a:r>
              <a:rPr lang="en-US" sz="2800" dirty="0" smtClean="0"/>
              <a:t>” to experiment with and readjust our sense of self and relationships to the world</a:t>
            </a:r>
          </a:p>
          <a:p>
            <a:r>
              <a:rPr lang="en-US" sz="2800" dirty="0" smtClean="0"/>
              <a:t>ESSENTIAL TO PERSONAL AND CULTURAL GROWTH!</a:t>
            </a:r>
          </a:p>
          <a:p>
            <a:r>
              <a:rPr lang="en-US" sz="2800" dirty="0" smtClean="0"/>
              <a:t>Books and games can be transitional objects – THIS IS THE GREAT OPPORTUNITY OF LITERATURE! – of story- transitional experiences</a:t>
            </a:r>
          </a:p>
          <a:p>
            <a:r>
              <a:rPr lang="en-US" sz="2800" dirty="0" smtClean="0"/>
              <a:t>Fully engaging FLOW activities can provide transitional spaces (INQUIRY!)</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much of what kids find most engaging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a:buNone/>
            </a:pPr>
            <a:r>
              <a:rPr lang="en-US" dirty="0" smtClean="0"/>
              <a:t>I sometimes find somewhat trite, very intense or even . . . Worrying and Scary</a:t>
            </a:r>
          </a:p>
          <a:p>
            <a:pPr>
              <a:buNone/>
            </a:pPr>
            <a:endParaRPr lang="en-US" dirty="0"/>
          </a:p>
          <a:p>
            <a:pPr>
              <a:buNone/>
            </a:pPr>
            <a:r>
              <a:rPr lang="en-US" dirty="0" smtClean="0"/>
              <a:t>And how to explain the intensity of parents when they worry about what their kids are reading?</a:t>
            </a:r>
          </a:p>
          <a:p>
            <a:pPr>
              <a:buNone/>
            </a:pPr>
            <a:r>
              <a:rPr lang="en-US" dirty="0" smtClean="0"/>
              <a:t>My free choice reading program . . .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Teachers Can Do?</a:t>
            </a:r>
            <a:endParaRPr lang="en-US" dirty="0"/>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r>
              <a:rPr lang="en-US" dirty="0" smtClean="0"/>
              <a:t>“Teachers ruin reading for 9 months and then they try to ruin it for the summer too.”</a:t>
            </a:r>
          </a:p>
          <a:p>
            <a:r>
              <a:rPr lang="en-US" dirty="0" smtClean="0"/>
              <a:t>Give more </a:t>
            </a:r>
            <a:r>
              <a:rPr lang="en-US" dirty="0" smtClean="0"/>
              <a:t>choice</a:t>
            </a:r>
          </a:p>
          <a:p>
            <a:r>
              <a:rPr lang="en-US" dirty="0" smtClean="0"/>
              <a:t>Have a free reading program</a:t>
            </a:r>
          </a:p>
          <a:p>
            <a:r>
              <a:rPr lang="en-US" dirty="0" smtClean="0"/>
              <a:t>Make a variety of reading materials AVAILABLE in your room</a:t>
            </a:r>
          </a:p>
          <a:p>
            <a:r>
              <a:rPr lang="en-US" dirty="0" smtClean="0"/>
              <a:t>Integrate free reading into inquiry units with literature circles and book clubs</a:t>
            </a:r>
            <a:endParaRPr lang="en-US" dirty="0" smtClean="0"/>
          </a:p>
          <a:p>
            <a:r>
              <a:rPr lang="en-US" dirty="0" smtClean="0"/>
              <a:t>Reward free reading but don’t grade it</a:t>
            </a:r>
          </a:p>
          <a:p>
            <a:r>
              <a:rPr lang="en-US" dirty="0" smtClean="0"/>
              <a:t>Provide time for reading: opportunity to learn/value</a:t>
            </a:r>
          </a:p>
          <a:p>
            <a:r>
              <a:rPr lang="en-US" dirty="0" smtClean="0"/>
              <a:t>Value what the kids want to read- trust them</a:t>
            </a:r>
          </a:p>
          <a:p>
            <a:r>
              <a:rPr lang="en-US" dirty="0" smtClean="0"/>
              <a:t>Allow kids to stake identity through their reading – through talk, sharing, response</a:t>
            </a:r>
          </a:p>
          <a:p>
            <a:r>
              <a:rPr lang="en-US" dirty="0" smtClean="0"/>
              <a:t>Help students reflect on their reading and what it means to them – to critique it</a:t>
            </a:r>
          </a:p>
          <a:p>
            <a:r>
              <a:rPr lang="en-US" dirty="0" smtClean="0"/>
              <a:t>Focus on meaning, on the edginess, on the emotional charge</a:t>
            </a:r>
          </a:p>
          <a:p>
            <a:r>
              <a:rPr lang="en-US" dirty="0" smtClean="0"/>
              <a:t>Use student background and popular culture as a partner and tool!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HOLASTIC_ROUGHS-4 copy.jpg"/>
          <p:cNvPicPr>
            <a:picLocks noGrp="1" noChangeAspect="1"/>
          </p:cNvPicPr>
          <p:nvPr>
            <p:ph idx="1"/>
          </p:nvPr>
        </p:nvPicPr>
        <p:blipFill>
          <a:blip r:embed="rId2">
            <a:extLst>
              <a:ext uri="{28A0092B-C50C-407E-A947-70E740481C1C}">
                <a14:useLocalDpi xmlns:a14="http://schemas.microsoft.com/office/drawing/2010/main" val="0"/>
              </a:ext>
            </a:extLst>
          </a:blip>
          <a:srcRect t="27467" b="27467"/>
          <a:stretch>
            <a:fillRect/>
          </a:stretch>
        </p:blipFill>
        <p:spPr>
          <a:xfrm>
            <a:off x="457200" y="274638"/>
            <a:ext cx="8229600" cy="6208945"/>
          </a:xfrm>
        </p:spPr>
      </p:pic>
    </p:spTree>
    <p:extLst>
      <p:ext uri="{BB962C8B-B14F-4D97-AF65-F5344CB8AC3E}">
        <p14:creationId xmlns:p14="http://schemas.microsoft.com/office/powerpoint/2010/main" val="3198940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teacher and a parent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want to assist my kids to thrive in a very complex and problematic world</a:t>
            </a:r>
          </a:p>
          <a:p>
            <a:r>
              <a:rPr lang="en-US" dirty="0" smtClean="0"/>
              <a:t>AND</a:t>
            </a:r>
          </a:p>
          <a:p>
            <a:r>
              <a:rPr lang="en-US" dirty="0" smtClean="0"/>
              <a:t>I want to “protect” them into that world, SO</a:t>
            </a:r>
          </a:p>
          <a:p>
            <a:r>
              <a:rPr lang="en-US" dirty="0" smtClean="0"/>
              <a:t>I don’t want to deprive students of texts and experiences that can help them</a:t>
            </a:r>
          </a:p>
          <a:p>
            <a:r>
              <a:rPr lang="en-US" dirty="0" smtClean="0"/>
              <a:t>BUT</a:t>
            </a:r>
          </a:p>
          <a:p>
            <a:r>
              <a:rPr lang="en-US" dirty="0" smtClean="0"/>
              <a:t>I don’t want them to engage in experiences that will be hurtful to them, particularly before they are ready to handle them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Teaching in the time of </a:t>
            </a:r>
            <a:r>
              <a:rPr lang="en-US" dirty="0" smtClean="0"/>
              <a:t>next generation standards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dirty="0" smtClean="0"/>
              <a:t>Anchor standards in reading</a:t>
            </a:r>
          </a:p>
          <a:p>
            <a:r>
              <a:rPr lang="en-US" dirty="0" smtClean="0"/>
              <a:t>Anchor standards in writing (</a:t>
            </a:r>
            <a:r>
              <a:rPr lang="en-US" dirty="0" err="1" smtClean="0"/>
              <a:t>fanfics</a:t>
            </a:r>
            <a:r>
              <a:rPr lang="en-US" dirty="0" smtClean="0"/>
              <a:t>, blogs, etc.)</a:t>
            </a:r>
          </a:p>
          <a:p>
            <a:r>
              <a:rPr lang="en-US" dirty="0" smtClean="0"/>
              <a:t>Text Complexity standards – vs. interpretive content and complexity</a:t>
            </a:r>
          </a:p>
          <a:p>
            <a:r>
              <a:rPr lang="en-US" dirty="0" smtClean="0"/>
              <a:t>These require us to think about engagement and motivation, as well as what work literacy does in kids’ immediate lived experience, as well as in their futures.  How about CCCR, or CCCPFR?</a:t>
            </a:r>
          </a:p>
          <a:p>
            <a:r>
              <a:rPr lang="en-US" dirty="0" smtClean="0"/>
              <a:t>Dewey on immediate vs. future-orientations</a:t>
            </a:r>
            <a:endParaRPr lang="en-US" dirty="0"/>
          </a:p>
        </p:txBody>
      </p:sp>
    </p:spTree>
    <p:extLst>
      <p:ext uri="{BB962C8B-B14F-4D97-AF65-F5344CB8AC3E}">
        <p14:creationId xmlns:p14="http://schemas.microsoft.com/office/powerpoint/2010/main" val="2014621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also always worried</a:t>
            </a:r>
            <a:endParaRPr lang="en-US" dirty="0"/>
          </a:p>
        </p:txBody>
      </p:sp>
      <p:sp>
        <p:nvSpPr>
          <p:cNvPr id="3" name="Content Placeholder 2"/>
          <p:cNvSpPr>
            <a:spLocks noGrp="1"/>
          </p:cNvSpPr>
          <p:nvPr>
            <p:ph idx="1"/>
          </p:nvPr>
        </p:nvSpPr>
        <p:spPr/>
        <p:txBody>
          <a:bodyPr/>
          <a:lstStyle/>
          <a:p>
            <a:r>
              <a:rPr lang="en-US" dirty="0" smtClean="0"/>
              <a:t>About substantive engagement and joy in </a:t>
            </a:r>
            <a:r>
              <a:rPr lang="en-US" dirty="0" smtClean="0"/>
              <a:t>school</a:t>
            </a:r>
          </a:p>
          <a:p>
            <a:r>
              <a:rPr lang="en-US" dirty="0" smtClean="0"/>
              <a:t>About the power of art and imagination</a:t>
            </a:r>
            <a:endParaRPr lang="en-US" dirty="0" smtClean="0"/>
          </a:p>
          <a:p>
            <a:r>
              <a:rPr lang="en-US" dirty="0" smtClean="0"/>
              <a:t>In the never ending soul tsunami of standards and assessments</a:t>
            </a:r>
          </a:p>
          <a:p>
            <a:endParaRPr lang="en-US" dirty="0"/>
          </a:p>
        </p:txBody>
      </p:sp>
    </p:spTree>
    <p:extLst>
      <p:ext uri="{BB962C8B-B14F-4D97-AF65-F5344CB8AC3E}">
        <p14:creationId xmlns:p14="http://schemas.microsoft.com/office/powerpoint/2010/main" val="558994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3243</TotalTime>
  <Words>3699</Words>
  <Application>Microsoft Macintosh PowerPoint</Application>
  <PresentationFormat>On-screen Show (4:3)</PresentationFormat>
  <Paragraphs>307</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Playing the old preacher</vt:lpstr>
      <vt:lpstr>I’ve always been fascinated by</vt:lpstr>
      <vt:lpstr>But much of what kids find most engaging</vt:lpstr>
      <vt:lpstr>As a teacher and a parent</vt:lpstr>
      <vt:lpstr>Teaching in the time of next generation standards</vt:lpstr>
      <vt:lpstr>I’ve also always worried</vt:lpstr>
      <vt:lpstr>PowerPoint Presentation</vt:lpstr>
      <vt:lpstr>Thought Experiment</vt:lpstr>
      <vt:lpstr>Three insights</vt:lpstr>
      <vt:lpstr>When we are highly and pleasurably engaged, we are outgrowing ourselves: The Conditions of Flow Experience</vt:lpstr>
      <vt:lpstr>Two major sets of findings: kids read what they find pleasurable and what they need</vt:lpstr>
      <vt:lpstr>Our data shows</vt:lpstr>
      <vt:lpstr>Ranking activities</vt:lpstr>
      <vt:lpstr>PowerPoint Presentation</vt:lpstr>
      <vt:lpstr>PowerPoint Presentation</vt:lpstr>
      <vt:lpstr>The Power of Pleasure: the British Cohort Study, 2013</vt:lpstr>
      <vt:lpstr>The first and pre-requisite pleasure: Immersive Play Pleasure</vt:lpstr>
      <vt:lpstr>Play Pleasure</vt:lpstr>
      <vt:lpstr>Engagement/Series books/Competence: Email permission</vt:lpstr>
      <vt:lpstr>Fostering the Pleasure of Play</vt:lpstr>
      <vt:lpstr>PowerPoint Presentation</vt:lpstr>
      <vt:lpstr>Work Pleasure</vt:lpstr>
      <vt:lpstr>Work Pleasure</vt:lpstr>
      <vt:lpstr>To relate to others/see themes, connect to real life</vt:lpstr>
      <vt:lpstr>Fostering Work Pleasure</vt:lpstr>
      <vt:lpstr>Teaching Reading in Inquiry Contexts: Issues 21 series</vt:lpstr>
      <vt:lpstr>Inner Work Pleasure</vt:lpstr>
      <vt:lpstr>PowerPoint Presentation</vt:lpstr>
      <vt:lpstr>Relationships with characters as inner work</vt:lpstr>
      <vt:lpstr>Relationships to video game characters</vt:lpstr>
      <vt:lpstr>Relationships with Authors as Inner Work</vt:lpstr>
      <vt:lpstr>Ways to promote inner work</vt:lpstr>
      <vt:lpstr>Intellectual Pleasure </vt:lpstr>
      <vt:lpstr>Intellectual Pleasure</vt:lpstr>
      <vt:lpstr>To foster intellectual pleasure</vt:lpstr>
      <vt:lpstr>Inquiry and Figuring out how texts work</vt:lpstr>
      <vt:lpstr>Social Pleasure</vt:lpstr>
      <vt:lpstr>PowerPoint Presentation</vt:lpstr>
      <vt:lpstr>Identity marking</vt:lpstr>
      <vt:lpstr>Fostering social pleasure</vt:lpstr>
      <vt:lpstr>Other Takeaways?</vt:lpstr>
      <vt:lpstr>Reading a poem</vt:lpstr>
      <vt:lpstr>PowerPoint Presentation</vt:lpstr>
      <vt:lpstr>Your experience with the poem</vt:lpstr>
      <vt:lpstr>PowerPoint Presentation</vt:lpstr>
      <vt:lpstr>Inner Work and Depth Psychology: Archetypal Energies</vt:lpstr>
      <vt:lpstr>Inner Work with Genres</vt:lpstr>
      <vt:lpstr>Immersive Pleasure</vt:lpstr>
      <vt:lpstr>Dystopian novels (Hunger Games, etc.)</vt:lpstr>
      <vt:lpstr>Essential Questions of the Hunger Games,  as identified by an interest group of 8th G dystopia readers</vt:lpstr>
      <vt:lpstr>Pleasures of Dystopias</vt:lpstr>
      <vt:lpstr>Reading and inquiring for service to self, peer, class, community, environment</vt:lpstr>
      <vt:lpstr>Edginess</vt:lpstr>
      <vt:lpstr>Czikszentmihalyi on engagement</vt:lpstr>
      <vt:lpstr>Texts Marginalized by School </vt:lpstr>
      <vt:lpstr>Texts as Transitional Experiences</vt:lpstr>
      <vt:lpstr>What Teachers Can Do?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Wilhelm</dc:creator>
  <cp:lastModifiedBy>Jeffrey Wilhelm</cp:lastModifiedBy>
  <cp:revision>83</cp:revision>
  <dcterms:created xsi:type="dcterms:W3CDTF">2011-11-18T23:08:34Z</dcterms:created>
  <dcterms:modified xsi:type="dcterms:W3CDTF">2015-10-23T18:00:08Z</dcterms:modified>
</cp:coreProperties>
</file>