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1"/>
  </p:sldMasterIdLst>
  <p:notesMasterIdLst>
    <p:notesMasterId r:id="rId100"/>
  </p:notesMasterIdLst>
  <p:handoutMasterIdLst>
    <p:handoutMasterId r:id="rId101"/>
  </p:handoutMasterIdLst>
  <p:sldIdLst>
    <p:sldId id="459" r:id="rId2"/>
    <p:sldId id="281" r:id="rId3"/>
    <p:sldId id="265" r:id="rId4"/>
    <p:sldId id="283" r:id="rId5"/>
    <p:sldId id="282" r:id="rId6"/>
    <p:sldId id="460" r:id="rId7"/>
    <p:sldId id="461" r:id="rId8"/>
    <p:sldId id="284" r:id="rId9"/>
    <p:sldId id="464" r:id="rId10"/>
    <p:sldId id="312" r:id="rId11"/>
    <p:sldId id="491" r:id="rId12"/>
    <p:sldId id="492" r:id="rId13"/>
    <p:sldId id="467" r:id="rId14"/>
    <p:sldId id="466" r:id="rId15"/>
    <p:sldId id="468" r:id="rId16"/>
    <p:sldId id="286" r:id="rId17"/>
    <p:sldId id="287" r:id="rId18"/>
    <p:sldId id="289" r:id="rId19"/>
    <p:sldId id="290" r:id="rId20"/>
    <p:sldId id="291" r:id="rId21"/>
    <p:sldId id="292" r:id="rId22"/>
    <p:sldId id="293" r:id="rId23"/>
    <p:sldId id="386" r:id="rId24"/>
    <p:sldId id="268" r:id="rId25"/>
    <p:sldId id="352" r:id="rId26"/>
    <p:sldId id="358" r:id="rId27"/>
    <p:sldId id="365" r:id="rId28"/>
    <p:sldId id="469" r:id="rId29"/>
    <p:sldId id="368" r:id="rId30"/>
    <p:sldId id="489" r:id="rId31"/>
    <p:sldId id="490" r:id="rId32"/>
    <p:sldId id="369" r:id="rId33"/>
    <p:sldId id="488" r:id="rId34"/>
    <p:sldId id="493" r:id="rId35"/>
    <p:sldId id="494" r:id="rId36"/>
    <p:sldId id="470" r:id="rId37"/>
    <p:sldId id="471" r:id="rId38"/>
    <p:sldId id="272" r:id="rId39"/>
    <p:sldId id="372" r:id="rId40"/>
    <p:sldId id="373" r:id="rId41"/>
    <p:sldId id="374" r:id="rId42"/>
    <p:sldId id="437" r:id="rId43"/>
    <p:sldId id="425" r:id="rId44"/>
    <p:sldId id="496" r:id="rId45"/>
    <p:sldId id="429" r:id="rId46"/>
    <p:sldId id="497" r:id="rId47"/>
    <p:sldId id="473" r:id="rId48"/>
    <p:sldId id="366" r:id="rId49"/>
    <p:sldId id="367" r:id="rId50"/>
    <p:sldId id="434" r:id="rId51"/>
    <p:sldId id="435" r:id="rId52"/>
    <p:sldId id="409" r:id="rId53"/>
    <p:sldId id="411" r:id="rId54"/>
    <p:sldId id="441" r:id="rId55"/>
    <p:sldId id="442" r:id="rId56"/>
    <p:sldId id="443" r:id="rId57"/>
    <p:sldId id="474" r:id="rId58"/>
    <p:sldId id="375" r:id="rId59"/>
    <p:sldId id="376" r:id="rId60"/>
    <p:sldId id="377" r:id="rId61"/>
    <p:sldId id="378" r:id="rId62"/>
    <p:sldId id="444" r:id="rId63"/>
    <p:sldId id="381" r:id="rId64"/>
    <p:sldId id="485" r:id="rId65"/>
    <p:sldId id="446" r:id="rId66"/>
    <p:sldId id="274" r:id="rId67"/>
    <p:sldId id="475" r:id="rId68"/>
    <p:sldId id="445" r:id="rId69"/>
    <p:sldId id="500" r:id="rId70"/>
    <p:sldId id="501" r:id="rId71"/>
    <p:sldId id="502" r:id="rId72"/>
    <p:sldId id="503" r:id="rId73"/>
    <p:sldId id="504" r:id="rId74"/>
    <p:sldId id="505" r:id="rId75"/>
    <p:sldId id="506" r:id="rId76"/>
    <p:sldId id="507" r:id="rId77"/>
    <p:sldId id="486" r:id="rId78"/>
    <p:sldId id="498" r:id="rId79"/>
    <p:sldId id="499" r:id="rId80"/>
    <p:sldId id="487" r:id="rId81"/>
    <p:sldId id="447" r:id="rId82"/>
    <p:sldId id="449" r:id="rId83"/>
    <p:sldId id="383" r:id="rId84"/>
    <p:sldId id="448" r:id="rId85"/>
    <p:sldId id="360" r:id="rId86"/>
    <p:sldId id="382" r:id="rId87"/>
    <p:sldId id="361" r:id="rId88"/>
    <p:sldId id="384" r:id="rId89"/>
    <p:sldId id="385" r:id="rId90"/>
    <p:sldId id="362" r:id="rId91"/>
    <p:sldId id="388" r:id="rId92"/>
    <p:sldId id="389" r:id="rId93"/>
    <p:sldId id="392" r:id="rId94"/>
    <p:sldId id="397" r:id="rId95"/>
    <p:sldId id="280" r:id="rId96"/>
    <p:sldId id="398" r:id="rId97"/>
    <p:sldId id="476" r:id="rId98"/>
    <p:sldId id="399" r:id="rId9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4586" autoAdjust="0"/>
  </p:normalViewPr>
  <p:slideViewPr>
    <p:cSldViewPr snapToGrid="0" snapToObjects="1">
      <p:cViewPr varScale="1">
        <p:scale>
          <a:sx n="40" d="100"/>
          <a:sy n="40" d="100"/>
        </p:scale>
        <p:origin x="135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8CCCC-7D7D-334A-A457-3A7E41BB556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F6A97-045C-B749-8BB9-486332F6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92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2F75C-ECE9-5049-ABE4-78CC6BA224D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E9FC7-4410-394E-B342-394E35966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28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if you didn’t have to assign a percent….what</a:t>
            </a:r>
            <a:r>
              <a:rPr lang="en-US" baseline="0" dirty="0"/>
              <a:t> would you count in your final analysis?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FBB33-FDA8-5543-BA25-E15E3793EBF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if you didn’t have to assign a percent….what</a:t>
            </a:r>
            <a:r>
              <a:rPr lang="en-US" baseline="0" dirty="0"/>
              <a:t> would you count in your final analysis?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FBB33-FDA8-5543-BA25-E15E3793EBF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if you didn’t have to assign a percent….what</a:t>
            </a:r>
            <a:r>
              <a:rPr lang="en-US" baseline="0" dirty="0"/>
              <a:t> would you count in your final analysis?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FBB33-FDA8-5543-BA25-E15E3793EBF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if you didn’t have to assign a percent….what</a:t>
            </a:r>
            <a:r>
              <a:rPr lang="en-US" baseline="0" dirty="0"/>
              <a:t> would you count in your final analysis?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FBB33-FDA8-5543-BA25-E15E3793EBF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CDEAB9DB-1DC3-914E-91F1-D5EFD5BE9714}" type="datetime4">
              <a:rPr lang="en-CA" smtClean="0"/>
              <a:t>October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CE88B-D076-4199-BD95-4573C14C2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SFU_StdTag-Horz_Pos_RGB.eps">
            <a:extLst>
              <a:ext uri="{FF2B5EF4-FFF2-40B4-BE49-F238E27FC236}">
                <a16:creationId xmlns:a16="http://schemas.microsoft.com/office/drawing/2014/main" id="{3D2389C3-1F05-4BCF-B095-356FFD33DF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03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27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23677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98003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461440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6580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43233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7278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94571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35973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2728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10464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565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28848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53994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57890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2146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92307C-A43C-7A44-BF62-4A76A9A5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43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BF72-74E8-43D0-A14A-549D9D59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Assessment, Grading and the</a:t>
            </a:r>
            <a:br>
              <a:rPr lang="en-US" i="1" dirty="0"/>
            </a:br>
            <a:r>
              <a:rPr lang="en-US" i="1" dirty="0"/>
              <a:t>Assessment, Grading and the New Curriculum</a:t>
            </a:r>
            <a:br>
              <a:rPr lang="en-US" i="1" dirty="0"/>
            </a:b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461AA-B9F4-4C34-8D5A-7D839CE6D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 Sigaty</a:t>
            </a:r>
            <a:br>
              <a:rPr lang="en-US" dirty="0"/>
            </a:br>
            <a:r>
              <a:rPr lang="en-US" dirty="0"/>
              <a:t>kevin_sigaty@sd33.bc.ca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343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CA" dirty="0"/>
              <a:t>How to grade</a:t>
            </a:r>
            <a:br>
              <a:rPr lang="en-CA" dirty="0"/>
            </a:b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3061"/>
            <a:ext cx="7772400" cy="4949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502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CA" dirty="0"/>
              <a:t>How to grade</a:t>
            </a:r>
            <a:br>
              <a:rPr lang="en-CA" dirty="0"/>
            </a:b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3061"/>
            <a:ext cx="7772400" cy="4949726"/>
          </a:xfrm>
        </p:spPr>
        <p:txBody>
          <a:bodyPr>
            <a:normAutofit/>
          </a:bodyPr>
          <a:lstStyle/>
          <a:p>
            <a:r>
              <a:rPr lang="en-US" sz="3600" dirty="0"/>
              <a:t>If you have to provide a letter grade, number (1-4) or assess whether a student is meeting expectations…</a:t>
            </a:r>
          </a:p>
        </p:txBody>
      </p:sp>
    </p:spTree>
    <p:extLst>
      <p:ext uri="{BB962C8B-B14F-4D97-AF65-F5344CB8AC3E}">
        <p14:creationId xmlns:p14="http://schemas.microsoft.com/office/powerpoint/2010/main" val="381075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CA" dirty="0"/>
              <a:t>How to grade</a:t>
            </a:r>
            <a:br>
              <a:rPr lang="en-CA" dirty="0"/>
            </a:b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3061"/>
            <a:ext cx="7772400" cy="4949726"/>
          </a:xfrm>
        </p:spPr>
        <p:txBody>
          <a:bodyPr>
            <a:normAutofit/>
          </a:bodyPr>
          <a:lstStyle/>
          <a:p>
            <a:r>
              <a:rPr lang="en-US" sz="3600" dirty="0"/>
              <a:t>If you have to provide a letter grade, number (1-4) or assess whether a student is meeting expectations…</a:t>
            </a:r>
          </a:p>
          <a:p>
            <a:endParaRPr lang="en-US" sz="3600" dirty="0"/>
          </a:p>
          <a:p>
            <a:r>
              <a:rPr lang="en-US" sz="3600" dirty="0"/>
              <a:t>What are you basing this on in the new curriculum?</a:t>
            </a:r>
          </a:p>
        </p:txBody>
      </p:sp>
    </p:spTree>
    <p:extLst>
      <p:ext uri="{BB962C8B-B14F-4D97-AF65-F5344CB8AC3E}">
        <p14:creationId xmlns:p14="http://schemas.microsoft.com/office/powerpoint/2010/main" val="14421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CA" dirty="0"/>
              <a:t>How to grade</a:t>
            </a:r>
            <a:br>
              <a:rPr lang="en-CA" dirty="0"/>
            </a:b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3061"/>
            <a:ext cx="7772400" cy="4949726"/>
          </a:xfrm>
        </p:spPr>
        <p:txBody>
          <a:bodyPr/>
          <a:lstStyle/>
          <a:p>
            <a:r>
              <a:rPr lang="en-US" sz="2400" dirty="0"/>
              <a:t>A grade can be regarded only as an inadequate report of an inaccurate judgment by a biased and variable judge of the extent to which a student has attained an undefined level of mastery of an unknown proportion of an indefinite amount of material </a:t>
            </a:r>
          </a:p>
          <a:p>
            <a:pPr>
              <a:buFontTx/>
              <a:buChar char="-"/>
            </a:pPr>
            <a:r>
              <a:rPr lang="en-US" sz="2400" dirty="0"/>
              <a:t>Paul </a:t>
            </a:r>
            <a:r>
              <a:rPr lang="en-US" sz="2400" dirty="0" err="1"/>
              <a:t>Dressel</a:t>
            </a:r>
            <a:r>
              <a:rPr lang="en-US" sz="2400" dirty="0"/>
              <a:t> (as cited in O’Connor, 2009)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135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CA" dirty="0"/>
              <a:t>How to grade</a:t>
            </a:r>
            <a:br>
              <a:rPr lang="en-CA" dirty="0"/>
            </a:b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3061"/>
            <a:ext cx="7772400" cy="4949726"/>
          </a:xfrm>
        </p:spPr>
        <p:txBody>
          <a:bodyPr/>
          <a:lstStyle/>
          <a:p>
            <a:r>
              <a:rPr lang="en-US" sz="2400" dirty="0"/>
              <a:t>A grade can be regarded only as an inadequate report of an inaccurate judgment by a biased and variable judge of the extent to which a student has attained an undefined level of mastery of an unknown proportion of an indefinite amount of material </a:t>
            </a:r>
          </a:p>
          <a:p>
            <a:pPr>
              <a:buFontTx/>
              <a:buChar char="-"/>
            </a:pPr>
            <a:r>
              <a:rPr lang="en-US" sz="2400" dirty="0"/>
              <a:t>Paul Dressel 1957 (as cited in O’Connor, 2009)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22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CA" dirty="0"/>
              <a:t>How to grade</a:t>
            </a:r>
            <a:br>
              <a:rPr lang="en-CA" dirty="0"/>
            </a:b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3061"/>
            <a:ext cx="7772400" cy="4949726"/>
          </a:xfrm>
        </p:spPr>
        <p:txBody>
          <a:bodyPr/>
          <a:lstStyle/>
          <a:p>
            <a:r>
              <a:rPr lang="en-US" sz="2800" dirty="0"/>
              <a:t>“…there are not right grades, only justifiable grades” (O’Connor, 2009).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03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7D4FB-67C1-42FE-ADC4-324B9C5A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05" y="2104840"/>
            <a:ext cx="7087589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9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EXAMPLE…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rcRect t="-35321" b="-35321"/>
          <a:stretch>
            <a:fillRect/>
          </a:stretch>
        </p:blipFill>
        <p:spPr>
          <a:xfrm>
            <a:off x="683568" y="1412776"/>
            <a:ext cx="6174432" cy="3616885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2" y="4794955"/>
            <a:ext cx="9144000" cy="4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362" y="2471737"/>
            <a:ext cx="4867275" cy="3514725"/>
          </a:xfrm>
        </p:spPr>
      </p:pic>
    </p:spTree>
    <p:extLst>
      <p:ext uri="{BB962C8B-B14F-4D97-AF65-F5344CB8AC3E}">
        <p14:creationId xmlns:p14="http://schemas.microsoft.com/office/powerpoint/2010/main" val="2573698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5698" r="-35698"/>
          <a:stretch>
            <a:fillRect/>
          </a:stretch>
        </p:blipFill>
        <p:spPr>
          <a:xfrm>
            <a:off x="0" y="1790700"/>
            <a:ext cx="8002750" cy="4687885"/>
          </a:xfrm>
        </p:spPr>
      </p:pic>
    </p:spTree>
    <p:extLst>
      <p:ext uri="{BB962C8B-B14F-4D97-AF65-F5344CB8AC3E}">
        <p14:creationId xmlns:p14="http://schemas.microsoft.com/office/powerpoint/2010/main" val="402405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GETTING TO KNOW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Thank you for having me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Who are you, what do you teach, and what is one interesting thing about you?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310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699" b="-1699"/>
          <a:stretch>
            <a:fillRect/>
          </a:stretch>
        </p:blipFill>
        <p:spPr>
          <a:xfrm>
            <a:off x="893118" y="2170897"/>
            <a:ext cx="6696543" cy="3922730"/>
          </a:xfrm>
        </p:spPr>
      </p:pic>
    </p:spTree>
    <p:extLst>
      <p:ext uri="{BB962C8B-B14F-4D97-AF65-F5344CB8AC3E}">
        <p14:creationId xmlns:p14="http://schemas.microsoft.com/office/powerpoint/2010/main" val="141206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ALSO….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06384" b="-106384"/>
          <a:stretch>
            <a:fillRect/>
          </a:stretch>
        </p:blipFill>
        <p:spPr>
          <a:xfrm>
            <a:off x="38481" y="1412776"/>
            <a:ext cx="8953119" cy="5244597"/>
          </a:xfrm>
        </p:spPr>
      </p:pic>
    </p:spTree>
    <p:extLst>
      <p:ext uri="{BB962C8B-B14F-4D97-AF65-F5344CB8AC3E}">
        <p14:creationId xmlns:p14="http://schemas.microsoft.com/office/powerpoint/2010/main" val="196416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507" y="3067050"/>
            <a:ext cx="8494986" cy="2324100"/>
          </a:xfrm>
        </p:spPr>
      </p:pic>
    </p:spTree>
    <p:extLst>
      <p:ext uri="{BB962C8B-B14F-4D97-AF65-F5344CB8AC3E}">
        <p14:creationId xmlns:p14="http://schemas.microsoft.com/office/powerpoint/2010/main" val="1100694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DO WE ASSESS AND GRADE ALL OF THIS?</a:t>
            </a:r>
          </a:p>
        </p:txBody>
      </p:sp>
    </p:spTree>
    <p:extLst>
      <p:ext uri="{BB962C8B-B14F-4D97-AF65-F5344CB8AC3E}">
        <p14:creationId xmlns:p14="http://schemas.microsoft.com/office/powerpoint/2010/main" val="3226127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SHIFT IN PERSPECTIVE….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312" y="2647950"/>
            <a:ext cx="5667375" cy="3162300"/>
          </a:xfrm>
        </p:spPr>
      </p:pic>
    </p:spTree>
    <p:extLst>
      <p:ext uri="{BB962C8B-B14F-4D97-AF65-F5344CB8AC3E}">
        <p14:creationId xmlns:p14="http://schemas.microsoft.com/office/powerpoint/2010/main" val="3162861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96697"/>
            <a:ext cx="7772400" cy="1016000"/>
          </a:xfrm>
        </p:spPr>
        <p:txBody>
          <a:bodyPr>
            <a:normAutofit fontScale="90000"/>
          </a:bodyPr>
          <a:lstStyle/>
          <a:p>
            <a:r>
              <a:rPr lang="en-US" dirty="0"/>
              <a:t>WE DON’T GRADE THESE INDIVIDUALLY…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CONTENT LEARNING STANDARDS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CURRICULAR COMPETENCY LEARNING STANDARDS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BIG IDEAS</a:t>
            </a:r>
          </a:p>
        </p:txBody>
      </p:sp>
    </p:spTree>
    <p:extLst>
      <p:ext uri="{BB962C8B-B14F-4D97-AF65-F5344CB8AC3E}">
        <p14:creationId xmlns:p14="http://schemas.microsoft.com/office/powerpoint/2010/main" val="177505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4" y="657898"/>
            <a:ext cx="7772400" cy="1016000"/>
          </a:xfrm>
        </p:spPr>
        <p:txBody>
          <a:bodyPr>
            <a:normAutofit fontScale="90000"/>
          </a:bodyPr>
          <a:lstStyle/>
          <a:p>
            <a:r>
              <a:rPr lang="en-US" dirty="0"/>
              <a:t>WE GRADE THEM TOGETHER DURING PERFORMANCE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728" y="1897230"/>
            <a:ext cx="4407910" cy="4227345"/>
          </a:xfrm>
        </p:spPr>
      </p:pic>
    </p:spTree>
    <p:extLst>
      <p:ext uri="{BB962C8B-B14F-4D97-AF65-F5344CB8AC3E}">
        <p14:creationId xmlns:p14="http://schemas.microsoft.com/office/powerpoint/2010/main" val="421786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9333"/>
            <a:ext cx="7772400" cy="1016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WE MEAN BY PERFORMANCE?</a:t>
            </a:r>
          </a:p>
        </p:txBody>
      </p:sp>
    </p:spTree>
    <p:extLst>
      <p:ext uri="{BB962C8B-B14F-4D97-AF65-F5344CB8AC3E}">
        <p14:creationId xmlns:p14="http://schemas.microsoft.com/office/powerpoint/2010/main" val="3375343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9333"/>
            <a:ext cx="7772400" cy="1016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WE MEAN BY PERFORMANCE?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454727"/>
            <a:ext cx="7955280" cy="5403273"/>
          </a:xfrm>
        </p:spPr>
        <p:txBody>
          <a:bodyPr>
            <a:norm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600" dirty="0"/>
              <a:t>Where all of the curricular elements come in to play.</a:t>
            </a:r>
          </a:p>
          <a:p>
            <a:pPr marL="0" lvl="0" indent="0">
              <a:buNone/>
            </a:pPr>
            <a:endParaRPr lang="en-US" sz="2600" dirty="0"/>
          </a:p>
          <a:p>
            <a:pPr marL="342900" lvl="0" indent="-342900">
              <a:buFont typeface="Arial"/>
              <a:buChar char="•"/>
            </a:pPr>
            <a:r>
              <a:rPr lang="en-US" sz="2600" dirty="0"/>
              <a:t>In order to address the question, problem, argument, innovation or task at hand, they have to select from the various capacities* that they have learned or are in the process of learning,</a:t>
            </a:r>
            <a:endParaRPr lang="en-CA" sz="2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Content knowledge, curricular competencies, BIG IDEAS (conceptual understanding)</a:t>
            </a:r>
          </a:p>
        </p:txBody>
      </p:sp>
    </p:spTree>
    <p:extLst>
      <p:ext uri="{BB962C8B-B14F-4D97-AF65-F5344CB8AC3E}">
        <p14:creationId xmlns:p14="http://schemas.microsoft.com/office/powerpoint/2010/main" val="3187066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9333"/>
            <a:ext cx="7772400" cy="1016000"/>
          </a:xfrm>
        </p:spPr>
        <p:txBody>
          <a:bodyPr/>
          <a:lstStyle/>
          <a:p>
            <a:r>
              <a:rPr lang="en-US" dirty="0"/>
              <a:t>EXAMPLES OF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16000"/>
            <a:ext cx="7772400" cy="494972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Designing an experiment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Playing a sport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Comparing two different perspectives on the same event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Evaluating evidence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Creating a product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Critiquing a product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Making a plan, evaluating alternatives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Participating in an unscripted role-play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Using a second language to accomplish a non-linguistic authentic task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Writing an essay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824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LITTLE ABOUT ME AND WHERE I AM COMING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Teacher</a:t>
            </a:r>
          </a:p>
          <a:p>
            <a:pPr lvl="1" indent="0">
              <a:buNone/>
            </a:pPr>
            <a:endParaRPr lang="en-US" sz="26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Student</a:t>
            </a:r>
          </a:p>
          <a:p>
            <a:pPr lvl="1" indent="0">
              <a:buNone/>
            </a:pPr>
            <a:endParaRPr lang="en-US" sz="2600" dirty="0"/>
          </a:p>
          <a:p>
            <a:pPr marL="1028700" lvl="1">
              <a:buFont typeface="Arial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3477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9333"/>
            <a:ext cx="7772400" cy="1016000"/>
          </a:xfrm>
        </p:spPr>
        <p:txBody>
          <a:bodyPr/>
          <a:lstStyle/>
          <a:p>
            <a:r>
              <a:rPr lang="en-US" dirty="0"/>
              <a:t>EXAMPLES OF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16000"/>
            <a:ext cx="7772400" cy="494972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600" dirty="0"/>
              <a:t>Involves needing to select what skill and/or content to use in order to perform a task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/>
              <a:t>Is not a repetitive task with no decision-making involved (though is valuable)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6465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73 students and 2 physics teachers are going on a field trip to </a:t>
            </a:r>
            <a:r>
              <a:rPr lang="en-US" sz="2800" dirty="0" err="1"/>
              <a:t>Playland</a:t>
            </a:r>
            <a:r>
              <a:rPr lang="en-US" sz="2800" dirty="0"/>
              <a:t> to pretend to do physics. There are 30 seats on a school bus. How many school buses are needed?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 of a small performance</a:t>
            </a:r>
          </a:p>
        </p:txBody>
      </p:sp>
    </p:spTree>
    <p:extLst>
      <p:ext uri="{BB962C8B-B14F-4D97-AF65-F5344CB8AC3E}">
        <p14:creationId xmlns:p14="http://schemas.microsoft.com/office/powerpoint/2010/main" val="3984565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69333"/>
            <a:ext cx="7772400" cy="1016000"/>
          </a:xfrm>
        </p:spPr>
        <p:txBody>
          <a:bodyPr/>
          <a:lstStyle/>
          <a:p>
            <a:r>
              <a:rPr lang="en-US" dirty="0"/>
              <a:t>EXAMPLES OF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16000"/>
            <a:ext cx="7772400" cy="494972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3600" dirty="0"/>
              <a:t>Learned or learning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/>
              <a:t>Verbal or written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/>
              <a:t>Draft or Final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/>
              <a:t>Formal or informal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/>
              <a:t>Beginning, Middle, or End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976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5EF2-59E7-4E82-A3D5-40331A81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EE8B1-D069-4A27-9657-79D1D5E85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CD441-8075-43B3-B0B2-321AAF38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3B28-8815-4A56-958D-1D8EF9AF84C7}" type="datetime1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CA" dirty="0"/>
              <a:t>How to grade</a:t>
            </a:r>
            <a:br>
              <a:rPr lang="en-CA" dirty="0"/>
            </a:b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3061"/>
            <a:ext cx="7772400" cy="4949726"/>
          </a:xfrm>
        </p:spPr>
        <p:txBody>
          <a:bodyPr>
            <a:normAutofit/>
          </a:bodyPr>
          <a:lstStyle/>
          <a:p>
            <a:r>
              <a:rPr lang="en-US" sz="3600" dirty="0"/>
              <a:t>If you have to provide a letter grade, number (1-4) or assess whether a student is meeting expectations…</a:t>
            </a:r>
          </a:p>
          <a:p>
            <a:endParaRPr lang="en-US" sz="3600" dirty="0"/>
          </a:p>
          <a:p>
            <a:r>
              <a:rPr lang="en-US" sz="3600" dirty="0"/>
              <a:t>What are you basing this on in the new curriculum?</a:t>
            </a:r>
          </a:p>
        </p:txBody>
      </p:sp>
    </p:spTree>
    <p:extLst>
      <p:ext uri="{BB962C8B-B14F-4D97-AF65-F5344CB8AC3E}">
        <p14:creationId xmlns:p14="http://schemas.microsoft.com/office/powerpoint/2010/main" val="2203943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CA" dirty="0"/>
              <a:t>How to grade</a:t>
            </a:r>
            <a:br>
              <a:rPr lang="en-CA" dirty="0"/>
            </a:b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3061"/>
            <a:ext cx="7772400" cy="1655939"/>
          </a:xfrm>
        </p:spPr>
        <p:txBody>
          <a:bodyPr>
            <a:normAutofit/>
          </a:bodyPr>
          <a:lstStyle/>
          <a:p>
            <a:r>
              <a:rPr lang="en-US" sz="3600" dirty="0"/>
              <a:t>….in a way that is reflective of the intersection between the 3 curricular elements?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45BD68-065A-4328-A0CD-4EAAE24C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65" y="3432403"/>
            <a:ext cx="3201493" cy="307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5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EC69-9922-4AB1-A125-463685DA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400" dirty="0"/>
              <a:t>Performance standards that I use in science that describes what performance looks like at that intersection---Holistically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7DBDD-0DFA-4D95-9884-2F89FE6D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59"/>
            <a:ext cx="7955280" cy="4526917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Can discuss most or most or all content knowledge fluently using correct terminology in the target language in order to hypothesize, gather and analyze information, make an argument, create a product, and communicate a conclusion with limited prompting and guidance</a:t>
            </a:r>
            <a:endParaRPr lang="en-CA" dirty="0"/>
          </a:p>
          <a:p>
            <a:pPr lvl="0"/>
            <a:r>
              <a:rPr lang="en-US" dirty="0"/>
              <a:t>Understands and can demonstrate in several ways how most or all of the content is interconnected and how it relates to 1 or more larger concepts. Requires only limited prompting or guidance.</a:t>
            </a:r>
            <a:endParaRPr lang="en-CA" dirty="0"/>
          </a:p>
          <a:p>
            <a:pPr lvl="0"/>
            <a:r>
              <a:rPr lang="en-US" dirty="0"/>
              <a:t>Can appropriately select and use several skills and processes to work with and deepen content knowledge in multiple contexts</a:t>
            </a:r>
            <a:endParaRPr lang="en-CA" dirty="0"/>
          </a:p>
          <a:p>
            <a:r>
              <a:rPr lang="en-US" dirty="0"/>
              <a:t>Able to relate some content knowledge in some way to own interests and goals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8FF1D-7861-455E-B602-61AE9DCC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8E9D-378E-4CC2-B487-A31F01A1A6C9}" type="datetime1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93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5085-C6CF-40EF-B26F-BF1E19BB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I chose these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BB00C-02C1-4EB4-B92B-B03EF9738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Reflective of what I want</a:t>
            </a:r>
          </a:p>
          <a:p>
            <a:r>
              <a:rPr lang="en-CA" sz="2400" dirty="0"/>
              <a:t>Can tailor to different topics</a:t>
            </a:r>
          </a:p>
          <a:p>
            <a:r>
              <a:rPr lang="en-CA" sz="2400" dirty="0"/>
              <a:t>Assess holistically rather than listing off 23 different skills and trying to match up with the content stuff</a:t>
            </a:r>
          </a:p>
          <a:p>
            <a:r>
              <a:rPr lang="en-CA" sz="2400" dirty="0"/>
              <a:t>Can adapt this language to make more specific if I want</a:t>
            </a:r>
          </a:p>
          <a:p>
            <a:r>
              <a:rPr lang="en-CA" sz="2400" dirty="0"/>
              <a:t>Language can be adapted for reporting purposes (anecdotal comments or creating standards)</a:t>
            </a:r>
          </a:p>
          <a:p>
            <a:endParaRPr lang="en-CA" sz="3600" dirty="0"/>
          </a:p>
          <a:p>
            <a:endParaRPr lang="en-CA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B5222-4578-43FB-B4D7-A4E7BEB4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CEB8-D8B0-4C3C-A3A5-A002241AC91C}" type="datetime1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3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45" y="286392"/>
            <a:ext cx="6377940" cy="1293028"/>
          </a:xfrm>
        </p:spPr>
        <p:txBody>
          <a:bodyPr>
            <a:normAutofit/>
          </a:bodyPr>
          <a:lstStyle/>
          <a:p>
            <a:r>
              <a:rPr lang="en-US" sz="2800" dirty="0"/>
              <a:t>BASE GRADES ON LEVEL OF PERFORMANCE—Easier scale to manage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42039"/>
              </p:ext>
            </p:extLst>
          </p:nvPr>
        </p:nvGraphicFramePr>
        <p:xfrm>
          <a:off x="683568" y="1793425"/>
          <a:ext cx="7772400" cy="280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909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485617"/>
              </p:ext>
            </p:extLst>
          </p:nvPr>
        </p:nvGraphicFramePr>
        <p:xfrm>
          <a:off x="683568" y="1793425"/>
          <a:ext cx="7772400" cy="280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r>
                        <a:rPr lang="en-US" dirty="0"/>
                        <a:t>Novice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71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LITTLE ABOUT ME AND WHERE I AM COMING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Teacher</a:t>
            </a:r>
          </a:p>
          <a:p>
            <a:pPr marL="1028700" lvl="1">
              <a:buFont typeface="Arial"/>
              <a:buChar char="•"/>
            </a:pPr>
            <a:r>
              <a:rPr lang="en-US" sz="2600" dirty="0"/>
              <a:t>30 courses from gr.7-12</a:t>
            </a:r>
          </a:p>
          <a:p>
            <a:pPr marL="1028700" lvl="1">
              <a:buFont typeface="Arial"/>
              <a:buChar char="•"/>
            </a:pPr>
            <a:r>
              <a:rPr lang="en-US" sz="2600" dirty="0"/>
              <a:t>Interest in curriculum and assessment: survival to start</a:t>
            </a:r>
          </a:p>
          <a:p>
            <a:pPr marL="1028700" lvl="1">
              <a:buFont typeface="Arial"/>
              <a:buChar char="•"/>
            </a:pPr>
            <a:r>
              <a:rPr lang="en-US" sz="2600" dirty="0"/>
              <a:t>Teacher Educator during curriculum change</a:t>
            </a:r>
          </a:p>
          <a:p>
            <a:pPr marL="1028700" lvl="1">
              <a:buFont typeface="Arial"/>
              <a:buChar char="•"/>
            </a:pPr>
            <a:r>
              <a:rPr lang="en-US" sz="2600" dirty="0"/>
              <a:t>Currently teaching gr. 9 Social Studies, Science (Fr </a:t>
            </a:r>
            <a:r>
              <a:rPr lang="en-US" sz="2600" dirty="0" err="1"/>
              <a:t>Imm</a:t>
            </a:r>
            <a:r>
              <a:rPr lang="en-US" sz="2600" dirty="0"/>
              <a:t>) in Chilliwack</a:t>
            </a:r>
          </a:p>
          <a:p>
            <a:pPr lvl="1" indent="0">
              <a:buNone/>
            </a:pPr>
            <a:endParaRPr lang="en-US" sz="2600" dirty="0"/>
          </a:p>
          <a:p>
            <a:pPr marL="1028700" lvl="1">
              <a:buFont typeface="Arial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46254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952157"/>
              </p:ext>
            </p:extLst>
          </p:nvPr>
        </p:nvGraphicFramePr>
        <p:xfrm>
          <a:off x="683568" y="1793425"/>
          <a:ext cx="7772400" cy="280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r>
                        <a:rPr lang="en-US" dirty="0"/>
                        <a:t>Beginner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Competent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Distinguished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155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923028"/>
              </p:ext>
            </p:extLst>
          </p:nvPr>
        </p:nvGraphicFramePr>
        <p:xfrm>
          <a:off x="683568" y="1793425"/>
          <a:ext cx="7772400" cy="280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365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196004"/>
              </p:ext>
            </p:extLst>
          </p:nvPr>
        </p:nvGraphicFramePr>
        <p:xfrm>
          <a:off x="683568" y="1793425"/>
          <a:ext cx="7772400" cy="280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r>
                        <a:rPr lang="en-US" dirty="0"/>
                        <a:t>Trump</a:t>
                      </a:r>
                      <a:r>
                        <a:rPr lang="en-US" baseline="0" dirty="0"/>
                        <a:t> supporter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2 legged mammal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Curriculum</a:t>
                      </a:r>
                      <a:r>
                        <a:rPr lang="en-US" baseline="0" dirty="0"/>
                        <a:t> specialist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88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LEARINNG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Performance language can be used to evaluate  the use skills, content and big ideas in the same space (performance)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The trick is to ensure that students have multiple opportunities to “perform” throughout from beginning to end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0570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LEARINNG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Performance language can be used to evaluate  the use skills, content and big ideas in the same space (performance)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The trick is to ensure that students have multiple opportunities to “perform” throughout from beginning to end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Even when (or especially when) kids are not good at it.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3170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LEARINNG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The other trick is to observe student proficiency and provide feedback over time and grade based on evidence</a:t>
            </a:r>
          </a:p>
        </p:txBody>
      </p:sp>
    </p:spTree>
    <p:extLst>
      <p:ext uri="{BB962C8B-B14F-4D97-AF65-F5344CB8AC3E}">
        <p14:creationId xmlns:p14="http://schemas.microsoft.com/office/powerpoint/2010/main" val="3381256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LEARINNG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The other trick is to observe student proficiency and provide feedback over time and grade based on evidence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The performance language can be a basis for providing feedback (more on that later)</a:t>
            </a:r>
          </a:p>
        </p:txBody>
      </p:sp>
    </p:spTree>
    <p:extLst>
      <p:ext uri="{BB962C8B-B14F-4D97-AF65-F5344CB8AC3E}">
        <p14:creationId xmlns:p14="http://schemas.microsoft.com/office/powerpoint/2010/main" val="433779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B47F-7E1D-4CD8-A3FF-623E10F1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Example multiple performances in a science unit (we do)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ACD3B-2DF2-40E1-9528-9EADFC152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Simple Machines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05B71-D42C-4744-94BB-31AAFEB6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DB0-DB13-4ED5-B81E-16B532A1572C}" type="datetime1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7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128" y="2057401"/>
            <a:ext cx="5767889" cy="4446818"/>
          </a:xfrm>
        </p:spPr>
      </p:pic>
    </p:spTree>
    <p:extLst>
      <p:ext uri="{BB962C8B-B14F-4D97-AF65-F5344CB8AC3E}">
        <p14:creationId xmlns:p14="http://schemas.microsoft.com/office/powerpoint/2010/main" val="447185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775" y="2486025"/>
            <a:ext cx="4362450" cy="3486150"/>
          </a:xfrm>
        </p:spPr>
      </p:pic>
    </p:spTree>
    <p:extLst>
      <p:ext uri="{BB962C8B-B14F-4D97-AF65-F5344CB8AC3E}">
        <p14:creationId xmlns:p14="http://schemas.microsoft.com/office/powerpoint/2010/main" val="204717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LITTLE ABOUT ME AND WHERE I AM COMING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endParaRPr lang="en-US" sz="26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Student</a:t>
            </a:r>
          </a:p>
          <a:p>
            <a:pPr marL="1028700" lvl="1">
              <a:buFont typeface="Arial"/>
              <a:buChar char="•"/>
            </a:pPr>
            <a:r>
              <a:rPr lang="en-US" sz="2600" dirty="0"/>
              <a:t>Doctoral Research Area: Teacher learning during times of curriculum change.</a:t>
            </a:r>
          </a:p>
          <a:p>
            <a:pPr marL="1028700" lvl="1">
              <a:buFont typeface="Arial"/>
              <a:buChar char="•"/>
            </a:pPr>
            <a:r>
              <a:rPr lang="en-US" sz="2600" dirty="0"/>
              <a:t>Program: Curriculum Theory and Implementation</a:t>
            </a:r>
          </a:p>
          <a:p>
            <a:pPr marL="1028700" lvl="1">
              <a:buFont typeface="Arial"/>
              <a:buChar char="•"/>
            </a:pPr>
            <a:endParaRPr lang="en-US" sz="2600" dirty="0"/>
          </a:p>
          <a:p>
            <a:pPr marL="1028700" lvl="1">
              <a:buFont typeface="Arial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26330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IDENTIFY PERFORMANCE AREAS?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Please look at simple machines unit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Can you identify anything that you might consider a performance (depending on how it is done)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HINT: What curricular competencies might apply? Consult curriculum sample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001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Where are there opportunities for students to receive feedback to help move learning forward?</a:t>
            </a:r>
          </a:p>
        </p:txBody>
      </p:sp>
    </p:spTree>
    <p:extLst>
      <p:ext uri="{BB962C8B-B14F-4D97-AF65-F5344CB8AC3E}">
        <p14:creationId xmlns:p14="http://schemas.microsoft.com/office/powerpoint/2010/main" val="3562489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YOUR ASSESSMENT AND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FOUR LEVELS OF FEEDBACK</a:t>
            </a:r>
          </a:p>
          <a:p>
            <a:pPr marL="1028700" lvl="1">
              <a:buFont typeface="Arial"/>
              <a:buChar char="•"/>
            </a:pPr>
            <a:r>
              <a:rPr lang="en-US" sz="3000" dirty="0"/>
              <a:t>Process</a:t>
            </a:r>
          </a:p>
          <a:p>
            <a:pPr marL="1028700" lvl="1">
              <a:buFont typeface="Arial"/>
              <a:buChar char="•"/>
            </a:pPr>
            <a:r>
              <a:rPr lang="en-US" sz="3000" dirty="0"/>
              <a:t>Self-regulation</a:t>
            </a:r>
          </a:p>
          <a:p>
            <a:pPr marL="1028700" lvl="1">
              <a:buFont typeface="Arial"/>
              <a:buChar char="•"/>
            </a:pPr>
            <a:r>
              <a:rPr lang="en-US" sz="3000" dirty="0"/>
              <a:t>Task</a:t>
            </a:r>
          </a:p>
          <a:p>
            <a:pPr marL="1028700" lvl="1">
              <a:buFont typeface="Arial"/>
              <a:buChar char="•"/>
            </a:pPr>
            <a:r>
              <a:rPr lang="en-US" sz="3000" dirty="0"/>
              <a:t>Self</a:t>
            </a:r>
          </a:p>
          <a:p>
            <a:pPr marL="1028700" lvl="1">
              <a:buFont typeface="Arial"/>
              <a:buChar char="•"/>
            </a:pPr>
            <a:endParaRPr lang="en-US" sz="3000" dirty="0"/>
          </a:p>
          <a:p>
            <a:pPr lvl="1" indent="0">
              <a:buNone/>
            </a:pPr>
            <a:r>
              <a:rPr lang="en-US" sz="3000" dirty="0"/>
              <a:t>(Hattie and </a:t>
            </a:r>
            <a:r>
              <a:rPr lang="en-US" sz="3000" dirty="0" err="1"/>
              <a:t>Timperly</a:t>
            </a:r>
            <a:r>
              <a:rPr lang="en-US" sz="30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475470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YOUR ASSESSMENT AND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FOUR LEVELS OF FEEDBACK</a:t>
            </a:r>
          </a:p>
          <a:p>
            <a:pPr marL="1028700" lvl="1">
              <a:buFont typeface="Arial"/>
              <a:buChar char="•"/>
            </a:pPr>
            <a:r>
              <a:rPr lang="en-US" sz="3000" dirty="0"/>
              <a:t>Process*</a:t>
            </a:r>
          </a:p>
          <a:p>
            <a:pPr marL="1028700" lvl="1">
              <a:buFont typeface="Arial"/>
              <a:buChar char="•"/>
            </a:pPr>
            <a:r>
              <a:rPr lang="en-US" sz="3000" dirty="0"/>
              <a:t>Self-regulation*</a:t>
            </a:r>
          </a:p>
          <a:p>
            <a:pPr marL="1028700" lvl="1">
              <a:buFont typeface="Arial"/>
              <a:buChar char="•"/>
            </a:pPr>
            <a:r>
              <a:rPr lang="en-US" sz="3000" dirty="0"/>
              <a:t>Task</a:t>
            </a:r>
          </a:p>
          <a:p>
            <a:pPr marL="1028700" lvl="1">
              <a:buFont typeface="Arial"/>
              <a:buChar char="•"/>
            </a:pPr>
            <a:r>
              <a:rPr lang="en-US" sz="3000" dirty="0"/>
              <a:t>Self</a:t>
            </a:r>
          </a:p>
          <a:p>
            <a:pPr lvl="1" indent="0">
              <a:buNone/>
            </a:pPr>
            <a:r>
              <a:rPr lang="en-US" sz="3000" dirty="0"/>
              <a:t>* Most effective </a:t>
            </a:r>
          </a:p>
          <a:p>
            <a:pPr lvl="1" indent="0">
              <a:buNone/>
            </a:pPr>
            <a:r>
              <a:rPr lang="en-US" sz="3000" dirty="0"/>
              <a:t>(Hattie and </a:t>
            </a:r>
            <a:r>
              <a:rPr lang="en-US" sz="3000" dirty="0" err="1"/>
              <a:t>Timperly</a:t>
            </a:r>
            <a:r>
              <a:rPr lang="en-US" sz="30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7024329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YOUR ASSESSMENT AND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FOUR LEVELS OF FEEDBACK</a:t>
            </a:r>
          </a:p>
          <a:p>
            <a:pPr marL="1028700" lvl="1">
              <a:buFont typeface="Arial"/>
              <a:buChar char="•"/>
            </a:pPr>
            <a:r>
              <a:rPr lang="en-US" sz="2000" dirty="0"/>
              <a:t>Process*</a:t>
            </a:r>
          </a:p>
          <a:p>
            <a:pPr marL="1428750" lvl="2">
              <a:buFont typeface="Arial"/>
              <a:buChar char="•"/>
            </a:pPr>
            <a:r>
              <a:rPr lang="en-US" sz="1800" dirty="0"/>
              <a:t>Approaches, strategies</a:t>
            </a:r>
          </a:p>
          <a:p>
            <a:pPr marL="1428750" lvl="2">
              <a:buFont typeface="Arial"/>
              <a:buChar char="•"/>
            </a:pPr>
            <a:r>
              <a:rPr lang="en-US" sz="1800" dirty="0"/>
              <a:t>Thinking, metacognitive strategies</a:t>
            </a:r>
          </a:p>
          <a:p>
            <a:pPr marL="1028700" lvl="1">
              <a:buFont typeface="Arial"/>
              <a:buChar char="•"/>
            </a:pPr>
            <a:r>
              <a:rPr lang="en-US" sz="2000" dirty="0"/>
              <a:t>Self-regulation*</a:t>
            </a:r>
          </a:p>
          <a:p>
            <a:pPr marL="1428750" lvl="2">
              <a:buFont typeface="Arial"/>
              <a:buChar char="•"/>
            </a:pPr>
            <a:r>
              <a:rPr lang="en-US" dirty="0"/>
              <a:t>Self-control, confidence, other internal factors</a:t>
            </a:r>
          </a:p>
          <a:p>
            <a:pPr marL="1428750" lvl="2">
              <a:buFont typeface="Arial"/>
              <a:buChar char="•"/>
            </a:pPr>
            <a:r>
              <a:rPr lang="en-US" dirty="0" err="1"/>
              <a:t>Behaviour</a:t>
            </a:r>
            <a:r>
              <a:rPr lang="en-US" dirty="0"/>
              <a:t> as a learner</a:t>
            </a:r>
          </a:p>
          <a:p>
            <a:pPr marL="1028700" lvl="1">
              <a:buFont typeface="Arial"/>
              <a:buChar char="•"/>
            </a:pPr>
            <a:r>
              <a:rPr lang="en-US" sz="2000" dirty="0"/>
              <a:t>Task</a:t>
            </a:r>
          </a:p>
          <a:p>
            <a:pPr marL="1028700" lvl="1">
              <a:buFont typeface="Arial"/>
              <a:buChar char="•"/>
            </a:pPr>
            <a:r>
              <a:rPr lang="en-US" sz="2000" dirty="0"/>
              <a:t>Self</a:t>
            </a:r>
          </a:p>
          <a:p>
            <a:pPr marL="1428750" lvl="2">
              <a:buFont typeface="Arial"/>
              <a:buChar char="•"/>
            </a:pPr>
            <a:r>
              <a:rPr lang="en-US" dirty="0"/>
              <a:t>Praise of person/criticism</a:t>
            </a:r>
          </a:p>
          <a:p>
            <a:pPr marL="1428750" lvl="2">
              <a:buFont typeface="Arial"/>
              <a:buChar char="•"/>
            </a:pPr>
            <a:r>
              <a:rPr lang="en-US" dirty="0"/>
              <a:t>Too generalized</a:t>
            </a:r>
          </a:p>
          <a:p>
            <a:pPr lvl="1" indent="0">
              <a:buNone/>
            </a:pPr>
            <a:r>
              <a:rPr lang="en-US" sz="2000" dirty="0"/>
              <a:t>* Most effective </a:t>
            </a:r>
          </a:p>
          <a:p>
            <a:pPr lvl="1" indent="0">
              <a:buNone/>
            </a:pPr>
            <a:r>
              <a:rPr lang="en-US" sz="2000" dirty="0"/>
              <a:t>(Hattie and </a:t>
            </a:r>
            <a:r>
              <a:rPr lang="en-US" sz="2000" dirty="0" err="1"/>
              <a:t>Timperly</a:t>
            </a:r>
            <a:r>
              <a:rPr lang="en-US" sz="20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2154295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YOUR ASSESSMENT AND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FOUR LEVELS OF FEEDBACK</a:t>
            </a:r>
          </a:p>
          <a:p>
            <a:pPr marL="1028700" lvl="1">
              <a:buFont typeface="Arial"/>
              <a:buChar char="•"/>
            </a:pPr>
            <a:r>
              <a:rPr lang="en-US" sz="2000" dirty="0"/>
              <a:t>Process</a:t>
            </a:r>
          </a:p>
          <a:p>
            <a:pPr marL="1428750" lvl="2">
              <a:buFont typeface="Arial"/>
              <a:buChar char="•"/>
            </a:pPr>
            <a:r>
              <a:rPr lang="en-US" sz="1800" dirty="0"/>
              <a:t>Approaches, strategies</a:t>
            </a:r>
          </a:p>
          <a:p>
            <a:pPr marL="1428750" lvl="2">
              <a:buFont typeface="Arial"/>
              <a:buChar char="•"/>
            </a:pPr>
            <a:r>
              <a:rPr lang="en-US" sz="1800" dirty="0"/>
              <a:t>Thinking, metacognitive strategies</a:t>
            </a:r>
          </a:p>
          <a:p>
            <a:pPr marL="1028700" lvl="1">
              <a:buFont typeface="Arial"/>
              <a:buChar char="•"/>
            </a:pPr>
            <a:r>
              <a:rPr lang="en-US" sz="2000" dirty="0"/>
              <a:t>Self-regulation</a:t>
            </a:r>
          </a:p>
          <a:p>
            <a:pPr marL="1428750" lvl="2">
              <a:buFont typeface="Arial"/>
              <a:buChar char="•"/>
            </a:pPr>
            <a:r>
              <a:rPr lang="en-US" dirty="0"/>
              <a:t>Self-control, confidence, other internal factors</a:t>
            </a:r>
          </a:p>
          <a:p>
            <a:pPr marL="1428750" lvl="2">
              <a:buFont typeface="Arial"/>
              <a:buChar char="•"/>
            </a:pPr>
            <a:r>
              <a:rPr lang="en-US" dirty="0" err="1"/>
              <a:t>Behaviour</a:t>
            </a:r>
            <a:r>
              <a:rPr lang="en-US" dirty="0"/>
              <a:t> as a learner</a:t>
            </a:r>
          </a:p>
          <a:p>
            <a:pPr marL="1028700" lvl="1">
              <a:buFont typeface="Arial"/>
              <a:buChar char="•"/>
            </a:pPr>
            <a:r>
              <a:rPr lang="en-US" sz="2000" dirty="0"/>
              <a:t>Task</a:t>
            </a:r>
          </a:p>
          <a:p>
            <a:pPr marL="1028700" lvl="1">
              <a:buFont typeface="Arial"/>
              <a:buChar char="•"/>
            </a:pPr>
            <a:r>
              <a:rPr lang="en-US" sz="2000" dirty="0"/>
              <a:t>Self**</a:t>
            </a:r>
          </a:p>
          <a:p>
            <a:pPr marL="1428750" lvl="2">
              <a:buFont typeface="Arial"/>
              <a:buChar char="•"/>
            </a:pPr>
            <a:r>
              <a:rPr lang="en-US" dirty="0"/>
              <a:t>Praise of person/criticism</a:t>
            </a:r>
          </a:p>
          <a:p>
            <a:pPr marL="1428750" lvl="2">
              <a:buFont typeface="Arial"/>
              <a:buChar char="•"/>
            </a:pPr>
            <a:r>
              <a:rPr lang="en-US" dirty="0"/>
              <a:t>Too generalized</a:t>
            </a:r>
          </a:p>
          <a:p>
            <a:pPr lvl="1" indent="0">
              <a:buNone/>
            </a:pPr>
            <a:r>
              <a:rPr lang="en-US" sz="2000" dirty="0"/>
              <a:t>* Least effective </a:t>
            </a:r>
          </a:p>
          <a:p>
            <a:pPr lvl="1" indent="0">
              <a:buNone/>
            </a:pPr>
            <a:r>
              <a:rPr lang="en-US" sz="2000" dirty="0"/>
              <a:t>(Hattie and </a:t>
            </a:r>
            <a:r>
              <a:rPr lang="en-US" sz="2000" dirty="0" err="1"/>
              <a:t>Timperly</a:t>
            </a:r>
            <a:r>
              <a:rPr lang="en-US" sz="20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7501175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EFFECTIVE FEEDBACK TELLS STUDENTS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1028700" lvl="1">
              <a:buFont typeface="Arial"/>
              <a:buChar char="•"/>
            </a:pPr>
            <a:r>
              <a:rPr lang="en-US" sz="2200" dirty="0"/>
              <a:t>Where they are going</a:t>
            </a:r>
          </a:p>
          <a:p>
            <a:pPr marL="1028700" lvl="1">
              <a:buFont typeface="Arial"/>
              <a:buChar char="•"/>
            </a:pPr>
            <a:r>
              <a:rPr lang="en-US" sz="2200" dirty="0"/>
              <a:t>How are they going</a:t>
            </a:r>
          </a:p>
          <a:p>
            <a:pPr marL="1028700" lvl="1">
              <a:buFont typeface="Arial"/>
              <a:buChar char="•"/>
            </a:pPr>
            <a:r>
              <a:rPr lang="en-US" sz="2200" dirty="0"/>
              <a:t>Where to next</a:t>
            </a:r>
          </a:p>
          <a:p>
            <a:pPr lvl="1" indent="0">
              <a:buNone/>
            </a:pPr>
            <a:r>
              <a:rPr lang="en-US" sz="2000" dirty="0"/>
              <a:t>(Hattie and </a:t>
            </a:r>
            <a:r>
              <a:rPr lang="en-US" sz="2000" dirty="0" err="1"/>
              <a:t>Timperly</a:t>
            </a:r>
            <a:r>
              <a:rPr lang="en-US" sz="2000" dirty="0"/>
              <a:t>, 2007)</a:t>
            </a:r>
          </a:p>
          <a:p>
            <a:pPr lvl="1" indent="0">
              <a:buNone/>
            </a:pPr>
            <a:endParaRPr lang="en-US" sz="2000" dirty="0"/>
          </a:p>
          <a:p>
            <a:pPr lvl="1" indent="0">
              <a:buNone/>
            </a:pPr>
            <a:r>
              <a:rPr lang="en-US" sz="2000" dirty="0"/>
              <a:t>* Must include long term learning goals</a:t>
            </a:r>
          </a:p>
        </p:txBody>
      </p:sp>
    </p:spTree>
    <p:extLst>
      <p:ext uri="{BB962C8B-B14F-4D97-AF65-F5344CB8AC3E}">
        <p14:creationId xmlns:p14="http://schemas.microsoft.com/office/powerpoint/2010/main" val="856313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C09A-C7D5-4AB3-9667-898C5340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4645-3852-4DB1-9838-D7B9F6C58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Can the performance standards guide your feedback?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EC4D-9964-47DD-9FD3-D16BF1BF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8DC7-9573-442C-884C-0226CFEE52CD}" type="datetime1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65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00397"/>
            <a:ext cx="6377940" cy="1293028"/>
          </a:xfrm>
        </p:spPr>
        <p:txBody>
          <a:bodyPr/>
          <a:lstStyle/>
          <a:p>
            <a:r>
              <a:rPr lang="en-US" dirty="0"/>
              <a:t>Do we need to fill all of the boxes?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771457"/>
              </p:ext>
            </p:extLst>
          </p:nvPr>
        </p:nvGraphicFramePr>
        <p:xfrm>
          <a:off x="683568" y="1793425"/>
          <a:ext cx="7772400" cy="280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777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n-US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9570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289871"/>
              </p:ext>
            </p:extLst>
          </p:nvPr>
        </p:nvGraphicFramePr>
        <p:xfrm>
          <a:off x="683568" y="1225029"/>
          <a:ext cx="7772400" cy="50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44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Beginning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Minimal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Unable to purposefully discuss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Connections</a:t>
                      </a:r>
                      <a:r>
                        <a:rPr lang="en-US" sz="1400" baseline="0" dirty="0"/>
                        <a:t> between concepts not established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Unable to select appropriate disciplinary tools to solve a given problem in a context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76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3AFC-D120-4CAC-958F-3A8AAD5F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Focus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5F52-89B2-46E4-AAAD-C6B25C641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3200" dirty="0"/>
              <a:t>What are we assessing really?</a:t>
            </a:r>
          </a:p>
          <a:p>
            <a:pPr marL="457200" lvl="1" indent="0">
              <a:buNone/>
            </a:pPr>
            <a:endParaRPr lang="en-CA" sz="3200" dirty="0"/>
          </a:p>
          <a:p>
            <a:pPr lvl="1"/>
            <a:r>
              <a:rPr lang="en-CA" sz="3200" dirty="0"/>
              <a:t>What to do with content, curricular competencies and big ideas and all that</a:t>
            </a:r>
          </a:p>
          <a:p>
            <a:pPr marL="457200" lvl="1" indent="0">
              <a:buNone/>
            </a:pPr>
            <a:endParaRPr lang="en-CA" sz="3200" dirty="0"/>
          </a:p>
          <a:p>
            <a:pPr lvl="1"/>
            <a:r>
              <a:rPr lang="en-CA" sz="3200" dirty="0"/>
              <a:t>Feedback?</a:t>
            </a:r>
          </a:p>
          <a:p>
            <a:pPr marL="0" indent="0">
              <a:buNone/>
            </a:pPr>
            <a:endParaRPr lang="en-CA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2D3F9-D4EB-4AE8-935E-992F2865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90B6-3285-473E-9F12-983C62F89861}" type="datetime1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772972"/>
              </p:ext>
            </p:extLst>
          </p:nvPr>
        </p:nvGraphicFramePr>
        <p:xfrm>
          <a:off x="683568" y="1225029"/>
          <a:ext cx="7772400" cy="50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44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Beginning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Minimal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Unable to purposefully discuss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Connections</a:t>
                      </a:r>
                      <a:r>
                        <a:rPr lang="en-US" sz="1400" baseline="0" dirty="0"/>
                        <a:t> between concepts not established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Unable to select appropriate disciplinary tools to solve a given problem in a context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Blah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Blah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Blah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Blah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blah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9929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46419"/>
              </p:ext>
            </p:extLst>
          </p:nvPr>
        </p:nvGraphicFramePr>
        <p:xfrm>
          <a:off x="683568" y="1225029"/>
          <a:ext cx="7772400" cy="546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44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Beginning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Minimal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Unable to purposefully discuss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Connections</a:t>
                      </a:r>
                      <a:r>
                        <a:rPr lang="en-US" sz="1400" baseline="0" dirty="0"/>
                        <a:t> between concepts not established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Unable to select appropriate disciplinary tools to solve a given problem in a context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Can discuss most or most or all content knowledge in order to hypothesize, make an argument, create a product, and communicate a conclusion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Can appropriately select use several scientific skills and processes to work with and deepen content knowledge in several contexts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Understands how most or all of the content interconnected and how it relates to 1 or more larger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4648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513068"/>
              </p:ext>
            </p:extLst>
          </p:nvPr>
        </p:nvGraphicFramePr>
        <p:xfrm>
          <a:off x="683568" y="1225029"/>
          <a:ext cx="77724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Assessment (teacher, self or peer) and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Could</a:t>
                      </a:r>
                      <a:r>
                        <a:rPr lang="en-US" sz="1400" baseline="0" dirty="0"/>
                        <a:t> describe how met or exceeded criteria and where to next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44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Beginning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Minimal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Unable to purposefully discuss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Connections</a:t>
                      </a:r>
                      <a:r>
                        <a:rPr lang="en-US" sz="1400" baseline="0" dirty="0"/>
                        <a:t> between concepts not established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Unable to select appropriate disciplinary tools to solve a given problem in a context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</a:t>
                      </a:r>
                      <a:r>
                        <a:rPr lang="en-US" sz="1600" baseline="0" dirty="0"/>
                        <a:t> makes the performance better than a 1?</a:t>
                      </a:r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What is getting in the way of performance being a 3?</a:t>
                      </a:r>
                    </a:p>
                    <a:p>
                      <a:endParaRPr lang="en-US" sz="1600" baseline="0" dirty="0"/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What will improve the next performance?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Can discuss most or most or all content knowledge in order to hypothesize, make an argument, create a product, and communicate a conclusion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Can </a:t>
                      </a:r>
                      <a:r>
                        <a:rPr lang="en-US" sz="1200"/>
                        <a:t>appropriately select </a:t>
                      </a:r>
                      <a:r>
                        <a:rPr lang="en-US" sz="1200" dirty="0"/>
                        <a:t>use several scientific skills and processes to work with and deepen content knowledge in several contexts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Understands how most or all of the content interconnected and how it relates to 1 or more larger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1351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156040"/>
              </p:ext>
            </p:extLst>
          </p:nvPr>
        </p:nvGraphicFramePr>
        <p:xfrm>
          <a:off x="683568" y="1225029"/>
          <a:ext cx="77724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Assessment (teacher, self or peer) and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Could</a:t>
                      </a:r>
                      <a:r>
                        <a:rPr lang="en-US" sz="1400" baseline="0" dirty="0"/>
                        <a:t> describe how met or exceeded criteria and where to next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44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Beginning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Minimal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Unable to purposefully discuss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Connections</a:t>
                      </a:r>
                      <a:r>
                        <a:rPr lang="en-US" sz="1400" baseline="0" dirty="0"/>
                        <a:t> between concepts not established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Unable to select appropriate disciplinary tools to solve a given problem in a context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</a:t>
                      </a:r>
                      <a:r>
                        <a:rPr lang="en-US" sz="1600" baseline="0" dirty="0"/>
                        <a:t> makes the performance better than a 1?</a:t>
                      </a:r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What is getting in the way of performance being a 3?</a:t>
                      </a:r>
                    </a:p>
                    <a:p>
                      <a:endParaRPr lang="en-US" sz="1600" baseline="0" dirty="0"/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What will improve the next performance?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Can discuss most or most or all content knowledge in order to hypothesize, make an argument, create a product, and communicate a conclusion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Can </a:t>
                      </a:r>
                      <a:r>
                        <a:rPr lang="en-US" sz="1200"/>
                        <a:t>appropriately select </a:t>
                      </a:r>
                      <a:r>
                        <a:rPr lang="en-US" sz="1200" dirty="0"/>
                        <a:t>use several scientific skills and processes to work with and deepen content knowledge in several contexts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Understands how most or all of the content interconnected and how it relates to 1 or more larger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6584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Where are there opportunities for students to receive feedback to help move learning forward?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Can the performance standards guide your feedback (process and self-regulation?)</a:t>
            </a:r>
          </a:p>
        </p:txBody>
      </p:sp>
    </p:spTree>
    <p:extLst>
      <p:ext uri="{BB962C8B-B14F-4D97-AF65-F5344CB8AC3E}">
        <p14:creationId xmlns:p14="http://schemas.microsoft.com/office/powerpoint/2010/main" val="42113619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 don’t have to use the “rubric” or “performance standard” as structured or give to students. It can be used as a cognitive tool.</a:t>
            </a:r>
          </a:p>
        </p:txBody>
      </p:sp>
    </p:spTree>
    <p:extLst>
      <p:ext uri="{BB962C8B-B14F-4D97-AF65-F5344CB8AC3E}">
        <p14:creationId xmlns:p14="http://schemas.microsoft.com/office/powerpoint/2010/main" val="7893255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ASSESSMENT DATA AS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50342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100" dirty="0"/>
              <a:t>Provide multiple opportunities to perform</a:t>
            </a:r>
          </a:p>
          <a:p>
            <a:endParaRPr lang="en-US" sz="3100" dirty="0"/>
          </a:p>
          <a:p>
            <a:pPr marL="285750" indent="-285750">
              <a:buFont typeface="Arial"/>
              <a:buChar char="•"/>
            </a:pPr>
            <a:r>
              <a:rPr lang="en-US" sz="3100" dirty="0"/>
              <a:t>Gather evidence from performance opportunities</a:t>
            </a:r>
          </a:p>
          <a:p>
            <a:endParaRPr lang="en-US" sz="3100" dirty="0"/>
          </a:p>
          <a:p>
            <a:pPr marL="285750" indent="-285750">
              <a:buFont typeface="Arial"/>
              <a:buChar char="•"/>
            </a:pPr>
            <a:r>
              <a:rPr lang="en-US" sz="3100" dirty="0"/>
              <a:t>Give feedback, but can use as evidence of current level of performance</a:t>
            </a:r>
          </a:p>
          <a:p>
            <a:endParaRPr lang="en-US" sz="31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758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ASSESSMENT DATA AS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503420"/>
          </a:xfrm>
        </p:spPr>
        <p:txBody>
          <a:bodyPr>
            <a:normAutofit fontScale="77500" lnSpcReduction="20000"/>
          </a:bodyPr>
          <a:lstStyle/>
          <a:p>
            <a:endParaRPr lang="en-US" sz="3100" dirty="0"/>
          </a:p>
          <a:p>
            <a:pPr marL="285750" indent="-285750">
              <a:buFont typeface="Arial"/>
              <a:buChar char="•"/>
            </a:pPr>
            <a:r>
              <a:rPr lang="en-US" sz="3300" dirty="0"/>
              <a:t>You decide later whether the evidence from any given performance should go into the later grade</a:t>
            </a:r>
          </a:p>
          <a:p>
            <a:endParaRPr lang="en-US" sz="3300" dirty="0"/>
          </a:p>
          <a:p>
            <a:pPr marL="285750" indent="-285750">
              <a:buFont typeface="Arial"/>
              <a:buChar char="•"/>
            </a:pPr>
            <a:r>
              <a:rPr lang="en-US" sz="3300" dirty="0"/>
              <a:t>Evidence can be used from different performances for different students (can personalize assessment)</a:t>
            </a:r>
          </a:p>
          <a:p>
            <a:endParaRPr lang="en-US" sz="3300" dirty="0"/>
          </a:p>
          <a:p>
            <a:pPr marL="285750" indent="-285750">
              <a:buFont typeface="Arial"/>
              <a:buChar char="•"/>
            </a:pPr>
            <a:r>
              <a:rPr lang="en-US" sz="3300" dirty="0"/>
              <a:t>Exams can be used as evidence---use performance criteria rather than out of 20---exams can be used for feedback purposes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005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the meantime, the most recent feedback can formulate anecdotal comments on report cards.</a:t>
            </a:r>
          </a:p>
          <a:p>
            <a:endParaRPr lang="en-US" sz="2800" dirty="0"/>
          </a:p>
          <a:p>
            <a:r>
              <a:rPr lang="en-US" sz="2800" dirty="0"/>
              <a:t>A student reflections can also be included.</a:t>
            </a:r>
          </a:p>
        </p:txBody>
      </p:sp>
    </p:spTree>
    <p:extLst>
      <p:ext uri="{BB962C8B-B14F-4D97-AF65-F5344CB8AC3E}">
        <p14:creationId xmlns:p14="http://schemas.microsoft.com/office/powerpoint/2010/main" val="41429010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EVIDENCE TO ESTABLISH PERFORMANCE LEVELS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Student A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Student B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28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C0BC-479E-489E-8ADE-EE53AF0A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21B3-4008-4CC2-B102-2F10B552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/>
              <a:t>What has your experience been with the new curriculum (esp. assessment)?</a:t>
            </a:r>
          </a:p>
          <a:p>
            <a:endParaRPr lang="en-CA" sz="2800" dirty="0"/>
          </a:p>
          <a:p>
            <a:r>
              <a:rPr lang="en-CA" sz="2800" dirty="0"/>
              <a:t>We do: Examples from Science (30-45 min)</a:t>
            </a:r>
          </a:p>
          <a:p>
            <a:endParaRPr lang="en-CA" sz="2800" dirty="0"/>
          </a:p>
          <a:p>
            <a:r>
              <a:rPr lang="en-CA" sz="2800" dirty="0"/>
              <a:t>You do: Math or Language Arts (Remainder)</a:t>
            </a:r>
          </a:p>
          <a:p>
            <a:pPr marL="0" indent="0">
              <a:buNone/>
            </a:pPr>
            <a:r>
              <a:rPr lang="en-CA" sz="2800" dirty="0"/>
              <a:t>* Will attempt to tailor to the needs of the group</a:t>
            </a:r>
          </a:p>
          <a:p>
            <a:endParaRPr lang="en-CA" sz="2800" dirty="0"/>
          </a:p>
          <a:p>
            <a:endParaRPr lang="en-CA" sz="2800" dirty="0"/>
          </a:p>
          <a:p>
            <a:endParaRPr lang="en-CA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AF4AC-ACF8-4EE2-A429-6BF4D459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7AEA-0FD5-4101-B1B1-62F3F3117A71}" type="datetime1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535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3158" y="594360"/>
            <a:ext cx="7346482" cy="1463041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EVIDENCE TO ESTABLISH PERFORMANCE LEVELS---most recent and consistent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Student A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Student B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796154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So how do you convert a four point scale of outcome achievement data to a letter grade or percentage if you have to?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04590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THE THING….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“…there are not right grades, only justifiable grades” (O’Connor, 2009).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90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</a:t>
            </a:r>
            <a:r>
              <a:rPr lang="en-US" dirty="0"/>
              <a:t> decision rule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Exceptional   4++ 96 to 100 </a:t>
            </a:r>
          </a:p>
          <a:p>
            <a:r>
              <a:rPr lang="en-US" sz="2400" dirty="0"/>
              <a:t>Strong            4+ 90 to 95 </a:t>
            </a:r>
          </a:p>
          <a:p>
            <a:r>
              <a:rPr lang="en-US" sz="2400" dirty="0"/>
              <a:t>Capable          4 86 to 89       4- 80 to 86 </a:t>
            </a:r>
          </a:p>
          <a:p>
            <a:r>
              <a:rPr lang="en-US" sz="2400" dirty="0"/>
              <a:t>Developing    3+ 77 to 79      3 73 to 76     3- 70 to 72 </a:t>
            </a:r>
          </a:p>
          <a:p>
            <a:r>
              <a:rPr lang="en-US" sz="2400" dirty="0"/>
              <a:t>Beginning      2+ 67 to 69    2 64 to 66       2- 60 to 63 </a:t>
            </a:r>
          </a:p>
          <a:p>
            <a:pPr marL="0" indent="0">
              <a:buNone/>
            </a:pPr>
            <a:r>
              <a:rPr lang="en-US" sz="2400" dirty="0"/>
              <a:t>Teacher judgment on what to include and what to  give as 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1800" dirty="0"/>
              <a:t>Schools can determine their own decision rule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86568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Student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Student A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3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4939" y="2316147"/>
            <a:ext cx="4041664" cy="40846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/>
              <a:t>4++                	96 to 100 </a:t>
            </a:r>
          </a:p>
          <a:p>
            <a:pPr marL="0" indent="0">
              <a:buNone/>
            </a:pPr>
            <a:r>
              <a:rPr lang="en-US" sz="1600" dirty="0"/>
              <a:t>4+ 		90 to 95 </a:t>
            </a:r>
          </a:p>
          <a:p>
            <a:pPr marL="0" indent="0">
              <a:buNone/>
            </a:pPr>
            <a:r>
              <a:rPr lang="en-US" sz="1600" dirty="0"/>
              <a:t>4 		86 to 89             </a:t>
            </a:r>
          </a:p>
          <a:p>
            <a:pPr marL="0" indent="0">
              <a:buNone/>
            </a:pPr>
            <a:r>
              <a:rPr lang="en-US" sz="1600" dirty="0"/>
              <a:t>4- 		80 to 86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3+ 		77 to 79      </a:t>
            </a:r>
          </a:p>
          <a:p>
            <a:pPr marL="0" indent="0">
              <a:buNone/>
            </a:pPr>
            <a:r>
              <a:rPr lang="en-US" sz="1600" dirty="0"/>
              <a:t>3 		73 to 76     </a:t>
            </a:r>
          </a:p>
          <a:p>
            <a:pPr marL="0" indent="0">
              <a:buNone/>
            </a:pPr>
            <a:r>
              <a:rPr lang="en-US" sz="1600" dirty="0"/>
              <a:t>3- 		70 to 72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2+ 		67 to 69    </a:t>
            </a:r>
          </a:p>
          <a:p>
            <a:pPr marL="0" indent="0">
              <a:buNone/>
            </a:pPr>
            <a:r>
              <a:rPr lang="en-US" sz="1600" dirty="0"/>
              <a:t>2 		64 to 66       </a:t>
            </a:r>
          </a:p>
          <a:p>
            <a:pPr marL="0" indent="0">
              <a:buNone/>
            </a:pPr>
            <a:r>
              <a:rPr lang="en-US" sz="1600" dirty="0"/>
              <a:t>2- 		60 to 63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82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Student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Student B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4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/>
              <a:t>4++                	96 to 100 </a:t>
            </a:r>
          </a:p>
          <a:p>
            <a:pPr marL="0" indent="0">
              <a:buNone/>
            </a:pPr>
            <a:r>
              <a:rPr lang="en-US" sz="1600" dirty="0"/>
              <a:t>4+ 		90 to 95 </a:t>
            </a:r>
          </a:p>
          <a:p>
            <a:pPr marL="0" indent="0">
              <a:buNone/>
            </a:pPr>
            <a:r>
              <a:rPr lang="en-US" sz="1600" dirty="0"/>
              <a:t>4 		86 to 89             </a:t>
            </a:r>
          </a:p>
          <a:p>
            <a:pPr marL="0" indent="0">
              <a:buNone/>
            </a:pPr>
            <a:r>
              <a:rPr lang="en-US" sz="1600" dirty="0"/>
              <a:t>4- 		80 to 86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3+ 		77 to 79      </a:t>
            </a:r>
          </a:p>
          <a:p>
            <a:pPr marL="0" indent="0">
              <a:buNone/>
            </a:pPr>
            <a:r>
              <a:rPr lang="en-US" sz="1600" dirty="0"/>
              <a:t>3 		73 to 76     </a:t>
            </a:r>
          </a:p>
          <a:p>
            <a:pPr marL="0" indent="0">
              <a:buNone/>
            </a:pPr>
            <a:r>
              <a:rPr lang="en-US" sz="1600" dirty="0"/>
              <a:t>3- 		70 to 72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2+ 		67 to 69    </a:t>
            </a:r>
          </a:p>
          <a:p>
            <a:pPr marL="0" indent="0">
              <a:buNone/>
            </a:pPr>
            <a:r>
              <a:rPr lang="en-US" sz="1600" dirty="0"/>
              <a:t>2 		64 to 66       </a:t>
            </a:r>
          </a:p>
          <a:p>
            <a:pPr marL="0" indent="0">
              <a:buNone/>
            </a:pPr>
            <a:r>
              <a:rPr lang="en-US" sz="1600" dirty="0"/>
              <a:t>2- 		60 to 63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143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In the unlikely event that a student’s achievement levels are straight 4s, the natural assumption would probably be to assign an overall achievement level of 4++ with a 100%. 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All 4s except one 3 would still result in a 4++ level but perhaps a 98% final mark.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In a situation where the relevant levels are all 4s and 3s, with the majority being 4s, the overall achievement level would be in the 4 range somewhere.</a:t>
            </a:r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If there were only one more 4 than 3’s, the 4- level, which may or may not be an A, would likely be assigned </a:t>
            </a:r>
          </a:p>
        </p:txBody>
      </p:sp>
    </p:spTree>
    <p:extLst>
      <p:ext uri="{BB962C8B-B14F-4D97-AF65-F5344CB8AC3E}">
        <p14:creationId xmlns:p14="http://schemas.microsoft.com/office/powerpoint/2010/main" val="17498354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9007-2972-4A28-B6E5-308091C8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Take </a:t>
            </a:r>
            <a:r>
              <a:rPr lang="en-CA" dirty="0" err="1"/>
              <a:t>aways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F54BC-F59A-40A4-9084-1FB188CDB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663440"/>
          </a:xfrm>
        </p:spPr>
        <p:txBody>
          <a:bodyPr>
            <a:normAutofit fontScale="85000" lnSpcReduction="20000"/>
          </a:bodyPr>
          <a:lstStyle/>
          <a:p>
            <a:r>
              <a:rPr lang="en-CA" sz="3600" dirty="0"/>
              <a:t>Grade based on performance language that accounts for big ideas, curricular competencies and content all together</a:t>
            </a:r>
          </a:p>
          <a:p>
            <a:endParaRPr lang="en-CA" sz="3600" dirty="0"/>
          </a:p>
          <a:p>
            <a:r>
              <a:rPr lang="en-CA" sz="3600" dirty="0"/>
              <a:t>Let performance language guide feedback on process and self-regulation</a:t>
            </a:r>
          </a:p>
          <a:p>
            <a:pPr marL="0" indent="0">
              <a:buNone/>
            </a:pPr>
            <a:endParaRPr lang="en-CA" sz="3600" dirty="0"/>
          </a:p>
          <a:p>
            <a:r>
              <a:rPr lang="en-CA" sz="3600" dirty="0"/>
              <a:t>Give multiple “performance” activities all the way through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D8116-5953-4AC0-B852-17990609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781B-F658-41C3-B76E-F6EA03E0758D}" type="datetime1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313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732547"/>
            <a:ext cx="8188693" cy="512545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Teachers, grade groups or disciplinary groups establish performance levels that</a:t>
            </a:r>
          </a:p>
          <a:p>
            <a:pPr marL="1028700" lvl="1">
              <a:buFont typeface="Arial"/>
              <a:buChar char="•"/>
            </a:pPr>
            <a:r>
              <a:rPr lang="en-US" dirty="0"/>
              <a:t>Describe levels of proficiency</a:t>
            </a:r>
          </a:p>
          <a:p>
            <a:pPr marL="1028700" lvl="1">
              <a:buFont typeface="Arial"/>
              <a:buChar char="•"/>
            </a:pPr>
            <a:r>
              <a:rPr lang="en-US" dirty="0"/>
              <a:t>Include big ideas, content, and curricular competencies in interaction</a:t>
            </a:r>
            <a:endParaRPr lang="en-CA" dirty="0"/>
          </a:p>
          <a:p>
            <a:pPr marL="1028700" lvl="1">
              <a:buFont typeface="Arial"/>
              <a:buChar char="•"/>
            </a:pPr>
            <a:r>
              <a:rPr lang="en-US" dirty="0"/>
              <a:t>Are flexible enough to apply to performance regardless of topic and format of performance (</a:t>
            </a:r>
            <a:r>
              <a:rPr lang="en-US" dirty="0" err="1"/>
              <a:t>ie</a:t>
            </a:r>
            <a:r>
              <a:rPr lang="en-US" dirty="0"/>
              <a:t>. not performance level tied to a specific assignment</a:t>
            </a:r>
            <a:endParaRPr lang="en-CA" dirty="0"/>
          </a:p>
          <a:p>
            <a:pPr marL="1028700" lvl="1">
              <a:buFont typeface="Arial"/>
              <a:buChar char="•"/>
            </a:pPr>
            <a:r>
              <a:rPr lang="en-US" dirty="0"/>
              <a:t>Can </a:t>
            </a:r>
            <a:r>
              <a:rPr lang="en-CA" dirty="0"/>
              <a:t>track proficiency over time</a:t>
            </a:r>
          </a:p>
          <a:p>
            <a:pPr marL="1028700" lvl="1">
              <a:buFont typeface="Arial"/>
              <a:buChar char="•"/>
            </a:pPr>
            <a:r>
              <a:rPr lang="en-US" dirty="0"/>
              <a:t>Are developed and understood by department members and students</a:t>
            </a:r>
            <a:endParaRPr lang="en-CA" dirty="0"/>
          </a:p>
          <a:p>
            <a:pPr marL="1028700" lvl="1">
              <a:buFont typeface="Arial"/>
              <a:buChar char="•"/>
            </a:pPr>
            <a:r>
              <a:rPr lang="en-CA" dirty="0"/>
              <a:t>Can be used to </a:t>
            </a:r>
            <a:r>
              <a:rPr lang="en-US" dirty="0"/>
              <a:t>assign grades </a:t>
            </a:r>
          </a:p>
          <a:p>
            <a:pPr marL="1028700" lvl="1">
              <a:buFont typeface="Arial"/>
              <a:buChar char="•"/>
            </a:pPr>
            <a:r>
              <a:rPr lang="en-US" dirty="0"/>
              <a:t>Used as a basis for feedback during the course of instruction</a:t>
            </a:r>
            <a:endParaRPr lang="en-CA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35150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Performance should</a:t>
            </a:r>
          </a:p>
          <a:p>
            <a:pPr marL="1085850" lvl="1" indent="-342900">
              <a:buFont typeface="Arial"/>
              <a:buChar char="•"/>
            </a:pPr>
            <a:r>
              <a:rPr lang="en-US" sz="2600" dirty="0"/>
              <a:t>Be the basis of grading</a:t>
            </a:r>
          </a:p>
          <a:p>
            <a:pPr marL="1085850" lvl="1" indent="-342900">
              <a:buFont typeface="Arial"/>
              <a:buChar char="•"/>
            </a:pPr>
            <a:r>
              <a:rPr lang="en-US" sz="2600" dirty="0"/>
              <a:t>Reflect a variety of different kinds</a:t>
            </a:r>
          </a:p>
          <a:p>
            <a:pPr marL="1085850" lvl="1" indent="-342900">
              <a:buFont typeface="Arial"/>
              <a:buChar char="•"/>
            </a:pPr>
            <a:r>
              <a:rPr lang="en-US" sz="2600" dirty="0"/>
              <a:t>Occur throughout the unit, even towards the beginning</a:t>
            </a:r>
          </a:p>
          <a:p>
            <a:pPr marL="1085850" lvl="1" indent="-342900">
              <a:buFont typeface="Arial"/>
              <a:buChar char="•"/>
            </a:pPr>
            <a:r>
              <a:rPr lang="en-US" sz="2600" dirty="0"/>
              <a:t>Be planned out in advance when possible</a:t>
            </a:r>
          </a:p>
          <a:p>
            <a:pPr marL="1085850" lvl="1" indent="-342900">
              <a:buFont typeface="Arial"/>
              <a:buChar char="•"/>
            </a:pPr>
            <a:r>
              <a:rPr lang="en-US" sz="2600" dirty="0"/>
              <a:t>Be subject to meaningful feedback, which should also be planned out in advance when possible</a:t>
            </a:r>
          </a:p>
        </p:txBody>
      </p:sp>
    </p:spTree>
    <p:extLst>
      <p:ext uri="{BB962C8B-B14F-4D97-AF65-F5344CB8AC3E}">
        <p14:creationId xmlns:p14="http://schemas.microsoft.com/office/powerpoint/2010/main" val="295611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3200" dirty="0"/>
              <a:t>Address question if quick</a:t>
            </a:r>
          </a:p>
          <a:p>
            <a:pPr marL="342900" indent="-342900">
              <a:buFont typeface="Arial"/>
              <a:buChar char="•"/>
            </a:pPr>
            <a:endParaRPr lang="en-US" sz="3200" dirty="0"/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If it is a more involved answer, I will say “Let’s talk about it afterwards”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42460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AF0D-9A4C-4B6B-8F0E-1E205134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6A16A-0B68-4123-B93B-8F6B109AC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99D2E-6BB4-4EB5-96CF-21DC3A404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46E2-5EFA-4774-8962-4A89EA42D241}" type="datetime1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35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If you have to grade or report on performance levels</a:t>
            </a:r>
            <a:r>
              <a:rPr lang="mr-IN" sz="3200" dirty="0"/>
              <a:t>…</a:t>
            </a:r>
            <a:r>
              <a:rPr lang="en-CA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95787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562569"/>
              </p:ext>
            </p:extLst>
          </p:nvPr>
        </p:nvGraphicFramePr>
        <p:xfrm>
          <a:off x="683568" y="1225029"/>
          <a:ext cx="77724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Assessment (teacher, self or peer) and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44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Beginning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Minimal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Unable to purposefully discuss content knowledge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Connections</a:t>
                      </a:r>
                      <a:r>
                        <a:rPr lang="en-US" sz="1400" baseline="0" dirty="0"/>
                        <a:t> between concepts not established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Unable to select appropriate disciplinary tools to solve a given problem in a context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</a:t>
                      </a:r>
                      <a:r>
                        <a:rPr lang="en-US" sz="1600" baseline="0" dirty="0"/>
                        <a:t> makes the performance better than a 1?</a:t>
                      </a:r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What is getting in the way of performance being a 3?</a:t>
                      </a:r>
                    </a:p>
                    <a:p>
                      <a:endParaRPr lang="en-US" sz="1600" baseline="0" dirty="0"/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What will improve the next performance?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Can discuss most or most or all content knowledge in order to hypothesize, make an argument, create a product, and communicate a conclusion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Can </a:t>
                      </a:r>
                      <a:r>
                        <a:rPr lang="en-US" sz="1200"/>
                        <a:t>appropriately select </a:t>
                      </a:r>
                      <a:r>
                        <a:rPr lang="en-US" sz="1200" dirty="0"/>
                        <a:t>use several scientific skills and processes to work with and deepen content knowledge in several contexts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200" dirty="0"/>
                        <a:t>Understands how most or all of the content interconnected and how it relates to 1 or more larger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1351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EVIDENCE TO ESTABLISH PERFORMANCE LEVELS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Student A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Student B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66957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USING EVIDENCE TO ESTABLISH PERFORMANCE LEVELS---most recent and consistent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Student A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Student B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01112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So how do you convert a four point scale of outcome achievement data to a percentage if you </a:t>
            </a:r>
            <a:r>
              <a:rPr lang="en-US" sz="4000" b="0" u="sng" dirty="0"/>
              <a:t>have</a:t>
            </a:r>
            <a:r>
              <a:rPr lang="en-US" sz="4000" b="0" dirty="0"/>
              <a:t> to?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22130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THE THING….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“…there are not right grades, only justifiable grades” (O’Connor, 2009).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347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</a:t>
            </a:r>
            <a:r>
              <a:rPr lang="en-US" dirty="0"/>
              <a:t> decision rule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Exceptional   4++ 96 to 100 </a:t>
            </a:r>
          </a:p>
          <a:p>
            <a:r>
              <a:rPr lang="en-US" sz="2400" dirty="0"/>
              <a:t>Strong            4+ 90 to 95 </a:t>
            </a:r>
          </a:p>
          <a:p>
            <a:r>
              <a:rPr lang="en-US" sz="2400" dirty="0"/>
              <a:t>Capable          4 86 to 89       4- 80 to 86 </a:t>
            </a:r>
          </a:p>
          <a:p>
            <a:r>
              <a:rPr lang="en-US" sz="2400" dirty="0"/>
              <a:t>Developing    3+ 77 to 79      3 73 to 76     3- 70 to 72 </a:t>
            </a:r>
          </a:p>
          <a:p>
            <a:r>
              <a:rPr lang="en-US" sz="2400" dirty="0"/>
              <a:t>Beginning      2+ 67 to 69    2 64 to 66       2- 60 to 63 </a:t>
            </a:r>
          </a:p>
          <a:p>
            <a:pPr marL="0" indent="0">
              <a:buNone/>
            </a:pPr>
            <a:r>
              <a:rPr lang="en-US" sz="2400" dirty="0"/>
              <a:t>Teacher judgment on what to include and what to  give as 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1800" dirty="0"/>
              <a:t>Schools can determine their own decision rule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68530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Student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Student A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3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/>
              <a:t>4++                	96 to 100 </a:t>
            </a:r>
          </a:p>
          <a:p>
            <a:pPr marL="0" indent="0">
              <a:buNone/>
            </a:pPr>
            <a:r>
              <a:rPr lang="en-US" sz="1600" dirty="0"/>
              <a:t>4+ 		90 to 95 </a:t>
            </a:r>
          </a:p>
          <a:p>
            <a:pPr marL="0" indent="0">
              <a:buNone/>
            </a:pPr>
            <a:r>
              <a:rPr lang="en-US" sz="1600" dirty="0"/>
              <a:t>4 		86 to 89             </a:t>
            </a:r>
          </a:p>
          <a:p>
            <a:pPr marL="0" indent="0">
              <a:buNone/>
            </a:pPr>
            <a:r>
              <a:rPr lang="en-US" sz="1600" dirty="0"/>
              <a:t>4- 		80 to 86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3+ 		77 to 79      </a:t>
            </a:r>
          </a:p>
          <a:p>
            <a:pPr marL="0" indent="0">
              <a:buNone/>
            </a:pPr>
            <a:r>
              <a:rPr lang="en-US" sz="1600" dirty="0"/>
              <a:t>3 		73 to 76     </a:t>
            </a:r>
          </a:p>
          <a:p>
            <a:pPr marL="0" indent="0">
              <a:buNone/>
            </a:pPr>
            <a:r>
              <a:rPr lang="en-US" sz="1600" dirty="0"/>
              <a:t>3- 		70 to 72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2+ 		67 to 69    </a:t>
            </a:r>
          </a:p>
          <a:p>
            <a:pPr marL="0" indent="0">
              <a:buNone/>
            </a:pPr>
            <a:r>
              <a:rPr lang="en-US" sz="1600" dirty="0"/>
              <a:t>2 		64 to 66       </a:t>
            </a:r>
          </a:p>
          <a:p>
            <a:pPr marL="0" indent="0">
              <a:buNone/>
            </a:pPr>
            <a:r>
              <a:rPr lang="en-US" sz="1600" dirty="0"/>
              <a:t>2- 		60 to 63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43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Student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Student B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1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2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3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4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dirty="0"/>
              <a:t>4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/>
              <a:t>4++                	96 to 100 </a:t>
            </a:r>
          </a:p>
          <a:p>
            <a:pPr marL="0" indent="0">
              <a:buNone/>
            </a:pPr>
            <a:r>
              <a:rPr lang="en-US" sz="1600" dirty="0"/>
              <a:t>4+ 		90 to 95 </a:t>
            </a:r>
          </a:p>
          <a:p>
            <a:pPr marL="0" indent="0">
              <a:buNone/>
            </a:pPr>
            <a:r>
              <a:rPr lang="en-US" sz="1600" dirty="0"/>
              <a:t>4 		86 to 89             </a:t>
            </a:r>
          </a:p>
          <a:p>
            <a:pPr marL="0" indent="0">
              <a:buNone/>
            </a:pPr>
            <a:r>
              <a:rPr lang="en-US" sz="1600" dirty="0"/>
              <a:t>4- 		80 to 86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3+ 		77 to 79      </a:t>
            </a:r>
          </a:p>
          <a:p>
            <a:pPr marL="0" indent="0">
              <a:buNone/>
            </a:pPr>
            <a:r>
              <a:rPr lang="en-US" sz="1600" dirty="0"/>
              <a:t>3 		73 to 76     </a:t>
            </a:r>
          </a:p>
          <a:p>
            <a:pPr marL="0" indent="0">
              <a:buNone/>
            </a:pPr>
            <a:r>
              <a:rPr lang="en-US" sz="1600" dirty="0"/>
              <a:t>3- 		70 to 72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2+ 		67 to 69    </a:t>
            </a:r>
          </a:p>
          <a:p>
            <a:pPr marL="0" indent="0">
              <a:buNone/>
            </a:pPr>
            <a:r>
              <a:rPr lang="en-US" sz="1600" dirty="0"/>
              <a:t>2 		64 to 66       </a:t>
            </a:r>
          </a:p>
          <a:p>
            <a:pPr marL="0" indent="0">
              <a:buNone/>
            </a:pPr>
            <a:r>
              <a:rPr lang="en-US" sz="1600" dirty="0"/>
              <a:t>2- 		60 to 63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241E-8DE8-467C-83A9-F15F049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CEA1-ABB1-4D90-A4EF-6E513B300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What is your experience with the new curriculum (and assessment in particular)?</a:t>
            </a:r>
          </a:p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/>
              <a:t>5 min Small group</a:t>
            </a:r>
          </a:p>
          <a:p>
            <a:pPr marL="0" indent="0">
              <a:buNone/>
            </a:pPr>
            <a:r>
              <a:rPr lang="en-CA" sz="4000" dirty="0"/>
              <a:t>10 min Whole group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A85D0-A563-4FBA-924D-E4A08B8A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540E-B7B3-4B3E-A0A3-B188F7532197}" type="datetime1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24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In the unlikely event that a student’s achievement levels are straight 4s, the natural assumption would probably be to assign an overall achievement level of 4++ with a 100%. 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All 4s except one 3 would still result in a 4++ level but perhaps a 98% final mark.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In a situation where the relevant levels are all 4s and 3s, with the majority being 4s, the overall achievement level would be in the 4 range somewhere.</a:t>
            </a:r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If there were only one more 4 than 3’s, the 4- level, which may or may not be an A, would likely be assigned </a:t>
            </a:r>
          </a:p>
        </p:txBody>
      </p:sp>
    </p:spTree>
    <p:extLst>
      <p:ext uri="{BB962C8B-B14F-4D97-AF65-F5344CB8AC3E}">
        <p14:creationId xmlns:p14="http://schemas.microsoft.com/office/powerpoint/2010/main" val="40376397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sz="2800" dirty="0"/>
              <a:t>Research on assessment and grading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08274"/>
            <a:ext cx="7772400" cy="4949726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Font typeface="Arial"/>
              <a:buChar char="•"/>
            </a:pPr>
            <a:r>
              <a:rPr lang="en-US" sz="2400" dirty="0"/>
              <a:t>To be as meaningful as possible, grades should</a:t>
            </a:r>
          </a:p>
          <a:p>
            <a:pPr marL="742950" lvl="2" indent="-342900">
              <a:buFont typeface="Arial"/>
              <a:buChar char="•"/>
            </a:pPr>
            <a:r>
              <a:rPr lang="en-US" sz="2200" dirty="0"/>
              <a:t>Reflect most recent and consistent achievement</a:t>
            </a:r>
          </a:p>
          <a:p>
            <a:pPr marL="400050" lvl="2" indent="0">
              <a:buNone/>
            </a:pPr>
            <a:endParaRPr lang="en-US" sz="2200" dirty="0"/>
          </a:p>
          <a:p>
            <a:pPr marL="742950" lvl="2" indent="-342900">
              <a:buFont typeface="Arial"/>
              <a:buChar char="•"/>
            </a:pPr>
            <a:r>
              <a:rPr lang="en-US" sz="2200" dirty="0"/>
              <a:t>Should reflect data on achievement of learning standards (</a:t>
            </a:r>
            <a:r>
              <a:rPr lang="en-US" sz="2200" dirty="0" err="1"/>
              <a:t>ie</a:t>
            </a:r>
            <a:r>
              <a:rPr lang="en-US" sz="2200" dirty="0"/>
              <a:t>. Standards based grading)—not as an average</a:t>
            </a:r>
          </a:p>
          <a:p>
            <a:pPr marL="742950" lvl="2" indent="-342900">
              <a:buFont typeface="Arial"/>
              <a:buChar char="•"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45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90238"/>
            <a:ext cx="6377940" cy="1293028"/>
          </a:xfrm>
        </p:spPr>
        <p:txBody>
          <a:bodyPr/>
          <a:lstStyle/>
          <a:p>
            <a:pPr marL="285750" indent="-285750"/>
            <a:r>
              <a:rPr lang="en-US" sz="2800" dirty="0"/>
              <a:t>Research on assessment and grading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908274"/>
            <a:ext cx="7772400" cy="4949726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Font typeface="Arial"/>
              <a:buChar char="•"/>
            </a:pPr>
            <a:r>
              <a:rPr lang="en-US" sz="2400" dirty="0"/>
              <a:t>To be as meaningful as possible, grades should</a:t>
            </a:r>
          </a:p>
          <a:p>
            <a:pPr marL="742950" lvl="2" indent="-342900">
              <a:buFont typeface="Arial"/>
              <a:buChar char="•"/>
            </a:pPr>
            <a:r>
              <a:rPr lang="en-US" sz="2200" dirty="0"/>
              <a:t>Reflect most recent and consistent achievement </a:t>
            </a:r>
            <a:r>
              <a:rPr lang="en-US" sz="2200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200" dirty="0"/>
          </a:p>
          <a:p>
            <a:pPr marL="400050" lvl="2" indent="0">
              <a:buNone/>
            </a:pPr>
            <a:endParaRPr lang="en-US" sz="2200" dirty="0"/>
          </a:p>
          <a:p>
            <a:pPr marL="742950" lvl="2" indent="-342900">
              <a:buFont typeface="Arial"/>
              <a:buChar char="•"/>
            </a:pPr>
            <a:r>
              <a:rPr lang="en-US" sz="2200" dirty="0"/>
              <a:t>Should reflect data on achievement of learning standards (</a:t>
            </a:r>
            <a:r>
              <a:rPr lang="en-US" sz="2200" dirty="0" err="1"/>
              <a:t>ie</a:t>
            </a:r>
            <a:r>
              <a:rPr lang="en-US" sz="2200" dirty="0"/>
              <a:t>. Standards based grading)—not as an average</a:t>
            </a:r>
          </a:p>
          <a:p>
            <a:pPr marL="742950" lvl="2" indent="-342900">
              <a:buFont typeface="Arial"/>
              <a:buChar char="•"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077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sz="2800" dirty="0"/>
              <a:t>Research on assessment and grading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08274"/>
            <a:ext cx="7772400" cy="4949726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Font typeface="Arial"/>
              <a:buChar char="•"/>
            </a:pPr>
            <a:r>
              <a:rPr lang="en-US" sz="2400" dirty="0"/>
              <a:t>To be as meaningful as possible, grades should</a:t>
            </a:r>
          </a:p>
          <a:p>
            <a:pPr marL="742950" lvl="2" indent="-342900">
              <a:buFont typeface="Arial"/>
              <a:buChar char="•"/>
            </a:pPr>
            <a:r>
              <a:rPr lang="en-US" sz="2200" dirty="0"/>
              <a:t>Reflect most recent and consistent achievement </a:t>
            </a:r>
            <a:r>
              <a:rPr lang="en-US" sz="2200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200" dirty="0"/>
          </a:p>
          <a:p>
            <a:pPr marL="400050" lvl="2" indent="0">
              <a:buNone/>
            </a:pPr>
            <a:endParaRPr lang="en-US" sz="2200" dirty="0"/>
          </a:p>
          <a:p>
            <a:pPr marL="742950" lvl="2" indent="-342900">
              <a:buFont typeface="Arial"/>
              <a:buChar char="•"/>
            </a:pPr>
            <a:r>
              <a:rPr lang="en-US" sz="2200" dirty="0"/>
              <a:t>Should reflect data on achievement of learning standards (</a:t>
            </a:r>
            <a:r>
              <a:rPr lang="en-US" sz="2200" dirty="0" err="1"/>
              <a:t>ie</a:t>
            </a:r>
            <a:r>
              <a:rPr lang="en-US" sz="2200" dirty="0"/>
              <a:t>. Standards based grading)—not as an average </a:t>
            </a:r>
            <a:r>
              <a:rPr lang="en-US" sz="2200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200" dirty="0"/>
          </a:p>
          <a:p>
            <a:pPr marL="742950" lvl="2" indent="-342900">
              <a:buFont typeface="Arial"/>
              <a:buChar char="•"/>
            </a:pPr>
            <a:endParaRPr lang="en-US" sz="26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Performance standards reflect the functioning of all of the curricular elements together, including problem solving, critical thinking etc.</a:t>
            </a:r>
            <a:r>
              <a:rPr lang="en-US" sz="24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17288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sz="2800" dirty="0"/>
              <a:t>Research on assessment and grading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08274"/>
            <a:ext cx="7772400" cy="4949726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Font typeface="Arial"/>
              <a:buChar char="•"/>
            </a:pPr>
            <a:r>
              <a:rPr lang="en-US" sz="2400" dirty="0"/>
              <a:t>To be as meaningful as possible, grades should</a:t>
            </a:r>
          </a:p>
          <a:p>
            <a:pPr marL="742950" lvl="2" indent="-342900">
              <a:buFont typeface="Arial"/>
              <a:buChar char="•"/>
            </a:pPr>
            <a:r>
              <a:rPr lang="en-US" sz="2200" dirty="0"/>
              <a:t>Reflect most recent and consistent achievement </a:t>
            </a:r>
            <a:r>
              <a:rPr lang="en-US" sz="2200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200" dirty="0"/>
          </a:p>
          <a:p>
            <a:pPr marL="400050" lvl="2" indent="0">
              <a:buNone/>
            </a:pPr>
            <a:endParaRPr lang="en-US" sz="2200" dirty="0"/>
          </a:p>
          <a:p>
            <a:pPr marL="742950" lvl="2" indent="-342900">
              <a:buFont typeface="Arial"/>
              <a:buChar char="•"/>
            </a:pPr>
            <a:r>
              <a:rPr lang="en-US" sz="2200" dirty="0"/>
              <a:t>Should reflect data on achievement of learning standards (</a:t>
            </a:r>
            <a:r>
              <a:rPr lang="en-US" sz="2200" dirty="0" err="1"/>
              <a:t>ie</a:t>
            </a:r>
            <a:r>
              <a:rPr lang="en-US" sz="2200" dirty="0"/>
              <a:t>. Standards based grading)—not as an average </a:t>
            </a:r>
            <a:r>
              <a:rPr lang="en-US" sz="2200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200" dirty="0"/>
          </a:p>
          <a:p>
            <a:pPr marL="742950" lvl="2" indent="-342900">
              <a:buFont typeface="Arial"/>
              <a:buChar char="•"/>
            </a:pPr>
            <a:endParaRPr lang="en-US" sz="26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Performance standards reflect the functioning of all of the curricular elements together, including problem solving, critical thinking etc.</a:t>
            </a:r>
            <a:r>
              <a:rPr lang="en-US" sz="2400" dirty="0"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36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40" y="284313"/>
            <a:ext cx="6377940" cy="1293028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577341"/>
            <a:ext cx="8275320" cy="507491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Teachers, grade groups or disciplinary groups establish performance levels that</a:t>
            </a:r>
          </a:p>
          <a:p>
            <a:pPr marL="1028700" lvl="1">
              <a:buFont typeface="Arial"/>
              <a:buChar char="•"/>
            </a:pPr>
            <a:r>
              <a:rPr lang="en-US" sz="2400" dirty="0"/>
              <a:t>Describe levels of proficiency</a:t>
            </a:r>
          </a:p>
          <a:p>
            <a:pPr marL="1028700" lvl="1">
              <a:buFont typeface="Arial"/>
              <a:buChar char="•"/>
            </a:pPr>
            <a:r>
              <a:rPr lang="en-US" sz="2400" dirty="0"/>
              <a:t>Include big ideas, content, and curricular competencies in interaction</a:t>
            </a:r>
            <a:endParaRPr lang="en-CA" sz="2400" dirty="0"/>
          </a:p>
          <a:p>
            <a:pPr marL="1028700" lvl="1">
              <a:buFont typeface="Arial"/>
              <a:buChar char="•"/>
            </a:pPr>
            <a:r>
              <a:rPr lang="en-US" sz="2400" dirty="0"/>
              <a:t>Are flexible enough to apply to performance regardless of topic and format of performance (</a:t>
            </a:r>
            <a:r>
              <a:rPr lang="en-US" sz="2400" dirty="0" err="1"/>
              <a:t>ie</a:t>
            </a:r>
            <a:r>
              <a:rPr lang="en-US" sz="2400" dirty="0"/>
              <a:t>. not performance level tied to a specific assignment</a:t>
            </a:r>
            <a:endParaRPr lang="en-CA" sz="2400" dirty="0"/>
          </a:p>
          <a:p>
            <a:pPr marL="1028700" lvl="1">
              <a:buFont typeface="Arial"/>
              <a:buChar char="•"/>
            </a:pPr>
            <a:r>
              <a:rPr lang="en-US" sz="2400" dirty="0"/>
              <a:t>Can </a:t>
            </a:r>
            <a:r>
              <a:rPr lang="en-CA" sz="2400" dirty="0"/>
              <a:t>track proficiency over time</a:t>
            </a:r>
          </a:p>
          <a:p>
            <a:pPr marL="1028700" lvl="1">
              <a:buFont typeface="Arial"/>
              <a:buChar char="•"/>
            </a:pPr>
            <a:r>
              <a:rPr lang="en-US" sz="2400" dirty="0"/>
              <a:t>Are developed and understood by department members and students</a:t>
            </a:r>
            <a:endParaRPr lang="en-CA" sz="2400" dirty="0"/>
          </a:p>
          <a:p>
            <a:pPr marL="1028700" lvl="1">
              <a:buFont typeface="Arial"/>
              <a:buChar char="•"/>
            </a:pPr>
            <a:r>
              <a:rPr lang="en-CA" sz="2400" dirty="0"/>
              <a:t>Can be used to </a:t>
            </a:r>
            <a:r>
              <a:rPr lang="en-US" sz="2400" dirty="0"/>
              <a:t>assign grades </a:t>
            </a:r>
          </a:p>
          <a:p>
            <a:pPr marL="1028700" lvl="1">
              <a:buFont typeface="Arial"/>
              <a:buChar char="•"/>
            </a:pPr>
            <a:r>
              <a:rPr lang="en-US" sz="2400" dirty="0"/>
              <a:t>Used as a basis for feedback during the course of instruction</a:t>
            </a:r>
            <a:endParaRPr lang="en-CA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69403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Performance should</a:t>
            </a:r>
          </a:p>
          <a:p>
            <a:pPr marL="1085850" lvl="1" indent="-342900">
              <a:buFont typeface="Arial"/>
              <a:buChar char="•"/>
            </a:pPr>
            <a:r>
              <a:rPr lang="en-US" sz="2600" dirty="0"/>
              <a:t>Be the basis of grading</a:t>
            </a:r>
          </a:p>
          <a:p>
            <a:pPr marL="1085850" lvl="1" indent="-342900">
              <a:buFont typeface="Arial"/>
              <a:buChar char="•"/>
            </a:pPr>
            <a:r>
              <a:rPr lang="en-US" sz="2600" dirty="0"/>
              <a:t>Reflect a variety of different kinds</a:t>
            </a:r>
          </a:p>
          <a:p>
            <a:pPr marL="1085850" lvl="1" indent="-342900">
              <a:buFont typeface="Arial"/>
              <a:buChar char="•"/>
            </a:pPr>
            <a:r>
              <a:rPr lang="en-US" sz="2600" dirty="0"/>
              <a:t>Occur throughout the unit, even towards the beginning</a:t>
            </a:r>
          </a:p>
          <a:p>
            <a:pPr marL="1085850" lvl="1" indent="-342900">
              <a:buFont typeface="Arial"/>
              <a:buChar char="•"/>
            </a:pPr>
            <a:r>
              <a:rPr lang="en-US" sz="2600" dirty="0"/>
              <a:t>Be planned out in advance when possible</a:t>
            </a:r>
          </a:p>
          <a:p>
            <a:pPr marL="1085850" lvl="1" indent="-342900">
              <a:buFont typeface="Arial"/>
              <a:buChar char="•"/>
            </a:pPr>
            <a:r>
              <a:rPr lang="en-US" sz="2600" dirty="0"/>
              <a:t>Be subject to meaningful feedback, which should also be planned out in advance when possible</a:t>
            </a:r>
          </a:p>
        </p:txBody>
      </p:sp>
    </p:spTree>
    <p:extLst>
      <p:ext uri="{BB962C8B-B14F-4D97-AF65-F5344CB8AC3E}">
        <p14:creationId xmlns:p14="http://schemas.microsoft.com/office/powerpoint/2010/main" val="39279813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876C-6212-4F38-8D32-8DCC54A4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67B52-855C-4AA8-B05C-0C82F24B2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Questions and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3F4E5-A2E5-4CD6-A712-F5A1E7CF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F8F7-D03B-44B4-A418-80CD66522CA9}" type="datetime1">
              <a:rPr lang="en-US" smtClean="0"/>
              <a:t>10/28/2019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99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/>
              <a:t>Thank you!!!!</a:t>
            </a:r>
          </a:p>
        </p:txBody>
      </p:sp>
    </p:spTree>
    <p:extLst>
      <p:ext uri="{BB962C8B-B14F-4D97-AF65-F5344CB8AC3E}">
        <p14:creationId xmlns:p14="http://schemas.microsoft.com/office/powerpoint/2010/main" val="300568683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7863</TotalTime>
  <Words>3413</Words>
  <Application>Microsoft Office PowerPoint</Application>
  <PresentationFormat>On-screen Show (4:3)</PresentationFormat>
  <Paragraphs>637</Paragraphs>
  <Slides>98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Arial</vt:lpstr>
      <vt:lpstr>Calibri</vt:lpstr>
      <vt:lpstr>Century Gothic</vt:lpstr>
      <vt:lpstr>Zapf Dingbats</vt:lpstr>
      <vt:lpstr>Vapor Trail</vt:lpstr>
      <vt:lpstr>Assessment, Grading and the Assessment, Grading and the New Curriculum </vt:lpstr>
      <vt:lpstr>INTRODUCTION AND GETTING TO KNOW YOU</vt:lpstr>
      <vt:lpstr>A LITTLE ABOUT ME AND WHERE I AM COMING FROM</vt:lpstr>
      <vt:lpstr>A LITTLE ABOUT ME AND WHERE I AM COMING FROM</vt:lpstr>
      <vt:lpstr>A LITTLE ABOUT ME AND WHERE I AM COMING FROM</vt:lpstr>
      <vt:lpstr>Focus </vt:lpstr>
      <vt:lpstr>agenda</vt:lpstr>
      <vt:lpstr>QUESTIONS?</vt:lpstr>
      <vt:lpstr>PowerPoint Presentation</vt:lpstr>
      <vt:lpstr>How to grade  </vt:lpstr>
      <vt:lpstr>How to grade  </vt:lpstr>
      <vt:lpstr>How to grade  </vt:lpstr>
      <vt:lpstr>How to grade  </vt:lpstr>
      <vt:lpstr>How to grade  </vt:lpstr>
      <vt:lpstr>How to grade  </vt:lpstr>
      <vt:lpstr>No outcomes</vt:lpstr>
      <vt:lpstr>FOR EXAMPLE…</vt:lpstr>
      <vt:lpstr>FOR EXAMPLE…</vt:lpstr>
      <vt:lpstr>FOR EXAMPLE…</vt:lpstr>
      <vt:lpstr>FOR EXAMPLE…</vt:lpstr>
      <vt:lpstr>ALSO….</vt:lpstr>
      <vt:lpstr>AND…</vt:lpstr>
      <vt:lpstr>PowerPoint Presentation</vt:lpstr>
      <vt:lpstr>A SHIFT IN PERSPECTIVE….</vt:lpstr>
      <vt:lpstr>WE DON’T GRADE THESE INDIVIDUALLY…</vt:lpstr>
      <vt:lpstr>WE GRADE THEM TOGETHER DURING PERFORMANCE</vt:lpstr>
      <vt:lpstr>WHAT DO WE MEAN BY PERFORMANCE?</vt:lpstr>
      <vt:lpstr>WHAT DO WE MEAN BY PERFORMANCE?</vt:lpstr>
      <vt:lpstr>EXAMPLES OF PERFORMANCE</vt:lpstr>
      <vt:lpstr>EXAMPLES OF PERFORMANCE</vt:lpstr>
      <vt:lpstr>PowerPoint Presentation</vt:lpstr>
      <vt:lpstr>EXAMPLES OF PERFORMANCE</vt:lpstr>
      <vt:lpstr>PowerPoint Presentation</vt:lpstr>
      <vt:lpstr>How to grade  </vt:lpstr>
      <vt:lpstr>How to grade  </vt:lpstr>
      <vt:lpstr>Performance standards that I use in science that describes what performance looks like at that intersection---Holistically</vt:lpstr>
      <vt:lpstr>Why I chose these</vt:lpstr>
      <vt:lpstr>BASE GRADES ON LEVEL OF PERFORMANCE—Easier scale to manage</vt:lpstr>
      <vt:lpstr>PowerPoint Presentation</vt:lpstr>
      <vt:lpstr>PowerPoint Presentation</vt:lpstr>
      <vt:lpstr>PowerPoint Presentation</vt:lpstr>
      <vt:lpstr>PowerPoint Presentation</vt:lpstr>
      <vt:lpstr>DESIGNING LEARINNG EXPERIENCES</vt:lpstr>
      <vt:lpstr>DESIGNING LEARINNG EXPERIENCES</vt:lpstr>
      <vt:lpstr>DESIGNING LEARINNG EXPERIENCES</vt:lpstr>
      <vt:lpstr>DESIGNING LEARINNG EXPERIENCES</vt:lpstr>
      <vt:lpstr>Example multiple performances in a science unit (we do)</vt:lpstr>
      <vt:lpstr>PowerPoint Presentation</vt:lpstr>
      <vt:lpstr>PowerPoint Presentation</vt:lpstr>
      <vt:lpstr>CAN YOU IDENTIFY PERFORMANCE AREAS?</vt:lpstr>
      <vt:lpstr>What about feedback?</vt:lpstr>
      <vt:lpstr>PLANNING YOUR ASSESSMENT AND FEEDBACK</vt:lpstr>
      <vt:lpstr>PLANNING YOUR ASSESSMENT AND FEEDBACK</vt:lpstr>
      <vt:lpstr>PLANNING YOUR ASSESSMENT AND FEEDBACK</vt:lpstr>
      <vt:lpstr>PLANNING YOUR ASSESSMENT AND FEEDBACK</vt:lpstr>
      <vt:lpstr>PowerPoint Presentation</vt:lpstr>
      <vt:lpstr>PowerPoint Presentation</vt:lpstr>
      <vt:lpstr>Do we need to fill all of the boxes?</vt:lpstr>
      <vt:lpstr>PowerPoint Presentation</vt:lpstr>
      <vt:lpstr>PowerPoint Presentation</vt:lpstr>
      <vt:lpstr>How about this?</vt:lpstr>
      <vt:lpstr>How about this?</vt:lpstr>
      <vt:lpstr>PowerPoint Presentation</vt:lpstr>
      <vt:lpstr>What about feedback?</vt:lpstr>
      <vt:lpstr>PowerPoint Presentation</vt:lpstr>
      <vt:lpstr>THINK OF ASSESSMENT DATA AS EVIDENCE</vt:lpstr>
      <vt:lpstr>THINK OF ASSESSMENT DATA AS EVIDENCE</vt:lpstr>
      <vt:lpstr>PowerPoint Presentation</vt:lpstr>
      <vt:lpstr>USING EVIDENCE TO ESTABLISH PERFORMANCE LEVELS</vt:lpstr>
      <vt:lpstr>USING EVIDENCE TO ESTABLISH PERFORMANCE LEVELS---most recent and consistent</vt:lpstr>
      <vt:lpstr>PowerPoint Presentation</vt:lpstr>
      <vt:lpstr>HERE’S THE THING….</vt:lpstr>
      <vt:lpstr>A decision rule </vt:lpstr>
      <vt:lpstr>Grade Student A</vt:lpstr>
      <vt:lpstr>Grade Student A</vt:lpstr>
      <vt:lpstr>POSSIBLE GUIDELINES</vt:lpstr>
      <vt:lpstr>Take aways</vt:lpstr>
      <vt:lpstr>RECOMMENDATIONS</vt:lpstr>
      <vt:lpstr>RECOMMENDATIONS</vt:lpstr>
      <vt:lpstr>Thank you!!</vt:lpstr>
      <vt:lpstr>PowerPoint Presentation</vt:lpstr>
      <vt:lpstr>How about this?</vt:lpstr>
      <vt:lpstr>USING EVIDENCE TO ESTABLISH PERFORMANCE LEVELS</vt:lpstr>
      <vt:lpstr>USING EVIDENCE TO ESTABLISH PERFORMANCE LEVELS---most recent and consistent</vt:lpstr>
      <vt:lpstr>PowerPoint Presentation</vt:lpstr>
      <vt:lpstr>HERE’S THE THING….</vt:lpstr>
      <vt:lpstr>A decision rule </vt:lpstr>
      <vt:lpstr>Grade Student A</vt:lpstr>
      <vt:lpstr>Grade Student A</vt:lpstr>
      <vt:lpstr>POSSIBLE GUIDELINES</vt:lpstr>
      <vt:lpstr>Research on assessment and grading </vt:lpstr>
      <vt:lpstr>Research on assessment and grading </vt:lpstr>
      <vt:lpstr>Research on assessment and grading </vt:lpstr>
      <vt:lpstr>Research on assessment and grading </vt:lpstr>
      <vt:lpstr>RECOMMENDATIONS</vt:lpstr>
      <vt:lpstr>RECOMMENDATIONS</vt:lpstr>
      <vt:lpstr>PowerPoint Presentation</vt:lpstr>
      <vt:lpstr>PowerPoint Presentation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Services</dc:creator>
  <cp:lastModifiedBy>Kevin Sigaty</cp:lastModifiedBy>
  <cp:revision>413</cp:revision>
  <dcterms:created xsi:type="dcterms:W3CDTF">2015-01-21T00:29:59Z</dcterms:created>
  <dcterms:modified xsi:type="dcterms:W3CDTF">2019-10-29T03:49:22Z</dcterms:modified>
</cp:coreProperties>
</file>