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8"/>
  </p:notesMasterIdLst>
  <p:sldIdLst>
    <p:sldId id="256" r:id="rId2"/>
    <p:sldId id="397" r:id="rId3"/>
    <p:sldId id="400" r:id="rId4"/>
    <p:sldId id="401" r:id="rId5"/>
    <p:sldId id="390" r:id="rId6"/>
    <p:sldId id="294" r:id="rId7"/>
    <p:sldId id="286" r:id="rId8"/>
    <p:sldId id="368" r:id="rId9"/>
    <p:sldId id="393" r:id="rId10"/>
    <p:sldId id="369" r:id="rId11"/>
    <p:sldId id="299" r:id="rId12"/>
    <p:sldId id="273" r:id="rId13"/>
    <p:sldId id="277" r:id="rId14"/>
    <p:sldId id="293" r:id="rId15"/>
    <p:sldId id="394" r:id="rId16"/>
    <p:sldId id="302" r:id="rId17"/>
    <p:sldId id="304" r:id="rId18"/>
    <p:sldId id="303" r:id="rId19"/>
    <p:sldId id="295" r:id="rId20"/>
    <p:sldId id="309" r:id="rId21"/>
    <p:sldId id="409" r:id="rId22"/>
    <p:sldId id="395" r:id="rId23"/>
    <p:sldId id="347" r:id="rId24"/>
    <p:sldId id="371" r:id="rId25"/>
    <p:sldId id="359" r:id="rId26"/>
    <p:sldId id="360" r:id="rId27"/>
    <p:sldId id="388" r:id="rId28"/>
    <p:sldId id="361" r:id="rId29"/>
    <p:sldId id="402" r:id="rId30"/>
    <p:sldId id="403" r:id="rId31"/>
    <p:sldId id="404" r:id="rId32"/>
    <p:sldId id="405" r:id="rId33"/>
    <p:sldId id="362" r:id="rId34"/>
    <p:sldId id="373" r:id="rId35"/>
    <p:sldId id="363" r:id="rId36"/>
    <p:sldId id="364" r:id="rId37"/>
    <p:sldId id="317" r:id="rId38"/>
    <p:sldId id="297" r:id="rId39"/>
    <p:sldId id="396" r:id="rId40"/>
    <p:sldId id="307" r:id="rId41"/>
    <p:sldId id="406" r:id="rId42"/>
    <p:sldId id="407" r:id="rId43"/>
    <p:sldId id="408" r:id="rId44"/>
    <p:sldId id="398" r:id="rId45"/>
    <p:sldId id="399" r:id="rId46"/>
    <p:sldId id="283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8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E439192A-5CAA-4545-AC80-87D4F16AC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3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2AA38-30E7-D448-8A07-AA048E135FB4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92CC4-E0D5-D643-86F6-AC31B87898C4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8E54F-9FBC-9E4E-B892-1539716AE364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D6E54-FA08-DF4F-A04B-70A60A048CE7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762D2-EBED-F643-BDCE-32F33B789CED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A6E21-6E88-9D47-BC28-5757216BD38B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ACDA9-A836-884B-A5C3-B19FC94C14C2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02D703-6BF1-9F4A-8CF7-6D2960093112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E438F-3534-A549-A6C7-848425B88B00}" type="slidenum">
              <a:rPr lang="en-US">
                <a:latin typeface="Arial" charset="0"/>
              </a:rPr>
              <a:pPr/>
              <a:t>33</a:t>
            </a:fld>
            <a:endParaRPr lang="en-US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23C37-F682-824A-9919-BAC74B4B391A}" type="slidenum">
              <a:rPr lang="en-US">
                <a:latin typeface="Arial" charset="0"/>
              </a:rPr>
              <a:pPr/>
              <a:t>35</a:t>
            </a:fld>
            <a:endParaRPr lang="en-US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F7246F-54E9-834E-BD0D-F961447F4EAA}" type="slidenum">
              <a:rPr lang="en-US">
                <a:latin typeface="Arial" charset="0"/>
              </a:rPr>
              <a:pPr/>
              <a:t>38</a:t>
            </a:fld>
            <a:endParaRPr lang="en-US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7B03D4-B882-4441-BBF9-4292C2E79D46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badi MT Condensed Extra Bold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F6989-326F-0647-9CC5-2773CB0D89C6}" type="slidenum">
              <a:rPr lang="en-US">
                <a:latin typeface="Arial" charset="0"/>
              </a:rPr>
              <a:pPr/>
              <a:t>40</a:t>
            </a:fld>
            <a:endParaRPr lang="en-US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E992D-379E-D34D-9722-9EBA4A4010AB}" type="slidenum">
              <a:rPr lang="en-US">
                <a:latin typeface="Arial" charset="0"/>
              </a:rPr>
              <a:pPr/>
              <a:t>46</a:t>
            </a:fld>
            <a:endParaRPr lang="en-US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ED4B0-59E3-7246-8766-2C0D790B8B67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04065-22C4-CE44-9217-075B520D753A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00653-1D53-734E-A48D-D35818510ED7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2A9F2-74AD-784B-A463-A85B6A189539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039D0-4D96-0140-8C0B-5AB018A72988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1C78F-1F0E-9B49-ACBF-39BE0FD54ADB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6EB03-E64C-1846-B276-B9D75A11E978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Arial" pitchFamily="-107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Arial" pitchFamily="-107" charset="0"/>
                </a:endParaRPr>
              </a:p>
            </p:txBody>
          </p:sp>
        </p:grpSp>
      </p:grpSp>
      <p:sp>
        <p:nvSpPr>
          <p:cNvPr id="276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05E0-C730-294F-AFFC-D8832DF3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462C-CC19-0A4A-A591-0C59FDA76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EB02-F968-9745-9A7E-76977634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61CC8-C41D-564B-9C0C-A18F954F9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F03B-0949-EB4E-B587-81B68AD4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B42F-2E57-F64D-99A8-9848F2D1C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96F8-CC3C-0A4C-95CE-9D401CC8F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44DDC-58EE-3C40-9284-7E5DF7A39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E639-A464-E344-B22C-23587DC0A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B1AE7-FDFF-4646-8589-3C714035D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52778-7382-2C46-AF1C-8BDD4601B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sp>
          <p:nvSpPr>
            <p:cNvPr id="266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7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66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Arial" pitchFamily="-107" charset="0"/>
                </a:endParaRPr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Arial" pitchFamily="-107" charset="0"/>
                </a:endParaRPr>
              </a:p>
            </p:txBody>
          </p:sp>
        </p:grpSp>
      </p:grpSp>
      <p:sp>
        <p:nvSpPr>
          <p:cNvPr id="266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7" charset="0"/>
              </a:defRPr>
            </a:lvl1pPr>
          </a:lstStyle>
          <a:p>
            <a:pPr>
              <a:defRPr/>
            </a:pPr>
            <a:fld id="{2C5D4D06-0408-0B44-838F-D67A3A931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46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6200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Inquiring Minds Learn to Read and Write!</a:t>
            </a:r>
            <a:br>
              <a:rPr lang="en-US" sz="3600" b="1" dirty="0"/>
            </a:br>
            <a:r>
              <a:rPr lang="en-US" sz="3600" b="1" dirty="0"/>
              <a:t>Using Inquiry to Motivate and Assist students to</a:t>
            </a:r>
            <a:r>
              <a:rPr lang="en-US" sz="3600" b="1" dirty="0" smtClean="0"/>
              <a:t> </a:t>
            </a:r>
            <a:r>
              <a:rPr lang="en-US" sz="3600" b="1" dirty="0" smtClean="0"/>
              <a:t>read, write and engage in social action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Jeffrey D. Wilhelm</a:t>
            </a:r>
            <a:br>
              <a:rPr lang="en-US" sz="3600" dirty="0"/>
            </a:br>
            <a:r>
              <a:rPr lang="en-US" sz="3600" dirty="0"/>
              <a:t>Boise State University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514600"/>
          </a:xfrm>
        </p:spPr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endParaRPr lang="en-US" sz="1600" dirty="0">
              <a:latin typeface="Garamond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None/>
              <a:defRPr/>
            </a:pPr>
            <a:endParaRPr lang="en-US" dirty="0">
              <a:latin typeface="Garamond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None/>
              <a:defRPr/>
            </a:pPr>
            <a:endParaRPr lang="en-US" dirty="0">
              <a:latin typeface="Garamond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only instructional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That </a:t>
            </a:r>
            <a:r>
              <a:rPr lang="en-US" dirty="0" smtClean="0"/>
              <a:t>necessarily meets </a:t>
            </a:r>
            <a:r>
              <a:rPr lang="en-US" dirty="0" smtClean="0"/>
              <a:t>the conditions of flow</a:t>
            </a:r>
          </a:p>
          <a:p>
            <a:pPr>
              <a:defRPr/>
            </a:pPr>
            <a:r>
              <a:rPr lang="en-US" dirty="0" smtClean="0"/>
              <a:t>That </a:t>
            </a:r>
            <a:r>
              <a:rPr lang="en-US" dirty="0" smtClean="0"/>
              <a:t>necessarily meets </a:t>
            </a:r>
            <a:r>
              <a:rPr lang="en-US" dirty="0" smtClean="0"/>
              <a:t>the contract to care</a:t>
            </a:r>
          </a:p>
          <a:p>
            <a:pPr>
              <a:defRPr/>
            </a:pPr>
            <a:r>
              <a:rPr lang="en-US" dirty="0" smtClean="0"/>
              <a:t>That assists students to conscious competence both conceptually and </a:t>
            </a:r>
            <a:r>
              <a:rPr lang="en-US" dirty="0" smtClean="0"/>
              <a:t>procedurally</a:t>
            </a:r>
          </a:p>
          <a:p>
            <a:pPr>
              <a:defRPr/>
            </a:pPr>
            <a:r>
              <a:rPr lang="en-US" dirty="0" smtClean="0"/>
              <a:t>That leverages social collaboration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IS </a:t>
            </a:r>
            <a:r>
              <a:rPr lang="en-US" dirty="0" smtClean="0"/>
              <a:t>INQUIRY as cognitive apprenticeship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Other reasons for inquiry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Correspondence Concept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Sustained Engagement in Sustainable chunks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Works for deep 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understanding AND application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Reading and writing are forms of inquiry best taught in contexts of inquiry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ＭＳ Ｐゴシック" pitchFamily="-107" charset="-128"/>
                <a:cs typeface="ＭＳ Ｐゴシック" pitchFamily="-107" charset="-128"/>
              </a:rPr>
              <a:t>How Various Models of Instruction </a:t>
            </a:r>
            <a:r>
              <a:rPr lang="en-US" sz="4000" dirty="0" smtClean="0">
                <a:ea typeface="ＭＳ Ｐゴシック" pitchFamily="-107" charset="-128"/>
                <a:cs typeface="ＭＳ Ｐゴシック" pitchFamily="-107" charset="-128"/>
              </a:rPr>
              <a:t>Fare (PISA, </a:t>
            </a:r>
            <a:r>
              <a:rPr lang="en-US" sz="4000" dirty="0" err="1" smtClean="0">
                <a:ea typeface="ＭＳ Ｐゴシック" pitchFamily="-107" charset="-128"/>
                <a:cs typeface="ＭＳ Ｐゴシック" pitchFamily="-107" charset="-128"/>
              </a:rPr>
              <a:t>NAEPs</a:t>
            </a:r>
            <a:r>
              <a:rPr lang="en-US" sz="4000" dirty="0" smtClean="0">
                <a:ea typeface="ＭＳ Ｐゴシック" pitchFamily="-107" charset="-128"/>
                <a:cs typeface="ＭＳ Ｐゴシック" pitchFamily="-107" charset="-128"/>
              </a:rPr>
              <a:t>, TIMSS)</a:t>
            </a:r>
            <a:endParaRPr lang="en-US" sz="40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Assign and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Assess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Workshops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None/>
              <a:defRPr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Models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None/>
              <a:defRPr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Inquiry - apprenticeship into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disciplinary expertise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over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The Apprenticeship Model: The 6 M’s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Motivate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: Essential Questions and Frontloading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Model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: Teacher Does/Students Watch- Read </a:t>
            </a:r>
            <a:r>
              <a:rPr lang="en-US" sz="2800" dirty="0" err="1">
                <a:ea typeface="ＭＳ Ｐゴシック" pitchFamily="-107" charset="-128"/>
                <a:cs typeface="ＭＳ Ｐゴシック" pitchFamily="-107" charset="-128"/>
              </a:rPr>
              <a:t>Alouds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, Guided Reading, Think </a:t>
            </a:r>
            <a:r>
              <a:rPr lang="en-US" sz="2800" dirty="0" err="1">
                <a:ea typeface="ＭＳ Ｐゴシック" pitchFamily="-107" charset="-128"/>
                <a:cs typeface="ＭＳ Ｐゴシック" pitchFamily="-107" charset="-128"/>
              </a:rPr>
              <a:t>Alouds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, Drama and Action Strategies, Visual Strategies, etc.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Mentor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: Teacher does/Students Help and Students do together and Teacher Helps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Monitor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: Students do together or alone/Teacher Watches - Independent Use of all strategies to complete culminating projects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The Apprenticeship Model, continued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Students create their own culminating projects that demonstrate their mastery and understanding in actual accomplishment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Multiple Modalities 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- throughout students are assisted through various forms and modalities - use strengths to address weaknesses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i="1" dirty="0">
                <a:ea typeface="ＭＳ Ｐゴシック" pitchFamily="-107" charset="-128"/>
                <a:cs typeface="ＭＳ Ｐゴシック" pitchFamily="-107" charset="-128"/>
              </a:rPr>
              <a:t>Multiple Measures 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- throughout there are multiple ways to demonstrate progress and achievement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Vested/SI-OP models as Inquiry, Gradual Release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Motivate:  View (Concrete/Concept-based – Access and build prior experience as resources)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Model: Experience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Modalities and Measures (View, Experience, Speak, Transform)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Mentor: Speak, Transform, Extend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Monitor: Deliver/Perform</a:t>
            </a:r>
          </a:p>
        </p:txBody>
      </p:sp>
    </p:spTree>
    <p:extLst>
      <p:ext uri="{BB962C8B-B14F-4D97-AF65-F5344CB8AC3E}">
        <p14:creationId xmlns:p14="http://schemas.microsoft.com/office/powerpoint/2010/main" val="202324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Characteristics of Essential/Existential Questions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400" i="1" dirty="0">
                <a:ea typeface="ＭＳ Ｐゴシック" pitchFamily="-107" charset="-128"/>
                <a:cs typeface="ＭＳ Ｐゴシック" pitchFamily="-107" charset="-128"/>
              </a:rPr>
              <a:t>Engaging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.  That is, it offers potential for intriguing students and motivating student learning 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400" i="1" dirty="0">
                <a:ea typeface="ＭＳ Ｐゴシック" pitchFamily="-107" charset="-128"/>
                <a:cs typeface="ＭＳ Ｐゴシック" pitchFamily="-107" charset="-128"/>
              </a:rPr>
              <a:t>Enduring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.  That is, it leads to learning big ideas that have value beyond the classroom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400" i="1" dirty="0">
                <a:ea typeface="ＭＳ Ｐゴシック" pitchFamily="-107" charset="-128"/>
                <a:cs typeface="ＭＳ Ｐゴシック" pitchFamily="-107" charset="-128"/>
              </a:rPr>
              <a:t>At the heart of a discipline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.  That is, it is used by practitioners to </a:t>
            </a:r>
            <a:r>
              <a:rPr lang="en-US" sz="2400" i="1" dirty="0">
                <a:ea typeface="ＭＳ Ｐゴシック" pitchFamily="-107" charset="-128"/>
                <a:cs typeface="ＭＳ Ｐゴシック" pitchFamily="-107" charset="-128"/>
              </a:rPr>
              <a:t>do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 the subject, and solve problems and create knowledge in that subject area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400" i="1" dirty="0">
                <a:ea typeface="ＭＳ Ｐゴシック" pitchFamily="-107" charset="-128"/>
                <a:cs typeface="ＭＳ Ｐゴシック" pitchFamily="-107" charset="-128"/>
              </a:rPr>
              <a:t>In need of </a:t>
            </a:r>
            <a:r>
              <a:rPr lang="en-US" sz="2400" i="1" dirty="0" err="1">
                <a:ea typeface="ＭＳ Ｐゴシック" pitchFamily="-107" charset="-128"/>
                <a:cs typeface="ＭＳ Ｐゴシック" pitchFamily="-107" charset="-128"/>
              </a:rPr>
              <a:t>uncoverage</a:t>
            </a: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.  That is, it involves a background of foundational principles, rich concepts, theories and procedures that require unpacking.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ea typeface="ＭＳ Ｐゴシック" pitchFamily="-107" charset="-128"/>
                <a:cs typeface="ＭＳ Ｐゴシック" pitchFamily="-107" charset="-128"/>
              </a:rPr>
              <a:t>Some Ways to Generate Questions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i="1">
                <a:ea typeface="ＭＳ Ｐゴシック" pitchFamily="-107" charset="-128"/>
                <a:cs typeface="ＭＳ Ｐゴシック" pitchFamily="-107" charset="-128"/>
              </a:rPr>
              <a:t>Reframing a required text or </a:t>
            </a:r>
            <a:r>
              <a:rPr lang="en-US" i="1" smtClean="0">
                <a:ea typeface="ＭＳ Ｐゴシック" pitchFamily="-107" charset="-128"/>
                <a:cs typeface="ＭＳ Ｐゴシック" pitchFamily="-107" charset="-128"/>
              </a:rPr>
              <a:t>topic so that it matters/solves a problem/fulfills the original purpose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i="1">
                <a:ea typeface="ＭＳ Ｐゴシック" pitchFamily="-107" charset="-128"/>
                <a:cs typeface="ＭＳ Ｐゴシック" pitchFamily="-107" charset="-128"/>
              </a:rPr>
              <a:t>Reframing a standard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 so that it matters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i="1">
                <a:ea typeface="ＭＳ Ｐゴシック" pitchFamily="-107" charset="-128"/>
                <a:cs typeface="ＭＳ Ｐゴシック" pitchFamily="-107" charset="-128"/>
              </a:rPr>
              <a:t>Looking around the </a:t>
            </a:r>
            <a:r>
              <a:rPr lang="en-US" i="1" smtClean="0">
                <a:ea typeface="ＭＳ Ｐゴシック" pitchFamily="-107" charset="-128"/>
                <a:cs typeface="ＭＳ Ｐゴシック" pitchFamily="-107" charset="-128"/>
              </a:rPr>
              <a:t>community for a connection to the topic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i="1" smtClean="0">
                <a:ea typeface="ＭＳ Ｐゴシック" pitchFamily="-107" charset="-128"/>
                <a:cs typeface="ＭＳ Ｐゴシック" pitchFamily="-107" charset="-128"/>
              </a:rPr>
              <a:t>Identify the problem/question from the discipline that this data addresses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Essential Questions Are Not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Answerable through information retrieval; they require operating on information to see patterns and implications, and often requires developing new sets of data through critical inquiry on the part of students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Understood in one day or even one week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Easily agreed upon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Essential Question for </a:t>
            </a:r>
            <a:r>
              <a:rPr lang="en-US" i="1">
                <a:ea typeface="ＭＳ Ｐゴシック" pitchFamily="-107" charset="-128"/>
                <a:cs typeface="ＭＳ Ｐゴシック" pitchFamily="-107" charset="-128"/>
              </a:rPr>
              <a:t>Romeo and Juliet</a:t>
            </a: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What makes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 and breaks a relationship?</a:t>
            </a: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For other units:</a:t>
            </a: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 What are my civil rights and how can I best protect them?  What 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makes a good home? What makes a good friend?  What can we do to protect the environment? Do We Find or Create Our True Selves? 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None/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What Rights and Responsibilities Should Teens Have? How Can We Balance Everyone’s Rights?  What Makes a Hero? What Influences a Person’s Choices?  What Makes a Good Parent?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endParaRPr lang="en-US" sz="2800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019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Reading and inquiring for service to self, peer, class, community, environment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3238" r="-83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006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Recent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Essential Questions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Admin/PD: what is an effective EQ? What is the most effective teaching and how can we implement it?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Macbeth: How far are you willing to go to get what you want?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Pre-Algebra: What determines who wins?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Civics: What makes a law useful and fair?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Provinces: What are the costs and benefits of living in different provinces? </a:t>
            </a:r>
          </a:p>
          <a:p>
            <a:r>
              <a:rPr lang="en-US" dirty="0" smtClean="0"/>
              <a:t>How does where you live shape the lifestyle and culture – </a:t>
            </a:r>
          </a:p>
          <a:p>
            <a:r>
              <a:rPr lang="en-US" dirty="0" smtClean="0"/>
              <a:t>Comparative religion: What makes and breaks a happy life – fulfilling life – successful life? Moral life?</a:t>
            </a:r>
          </a:p>
          <a:p>
            <a:r>
              <a:rPr lang="en-US" dirty="0" smtClean="0"/>
              <a:t>Are sins worth 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3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EQ to composing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smtClean="0"/>
              <a:t>What makes and breaks relationships? (judgment)</a:t>
            </a:r>
          </a:p>
          <a:p>
            <a:r>
              <a:rPr lang="en-US" dirty="0" smtClean="0"/>
              <a:t>What can society do to promote good relationships? (policy/ problem-solution)</a:t>
            </a:r>
          </a:p>
          <a:p>
            <a:r>
              <a:rPr lang="en-US" dirty="0" smtClean="0"/>
              <a:t>What is the major theme expressed about relationships (interpretation/analysis)</a:t>
            </a:r>
          </a:p>
          <a:p>
            <a:r>
              <a:rPr lang="en-US" dirty="0" smtClean="0"/>
              <a:t>What kinds of healthy relationships are there? (classification)</a:t>
            </a:r>
          </a:p>
          <a:p>
            <a:r>
              <a:rPr lang="en-US" dirty="0" smtClean="0"/>
              <a:t>What makes a good relationship? (definition)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4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worth </a:t>
            </a:r>
            <a:r>
              <a:rPr lang="en-US" dirty="0" err="1" smtClean="0"/>
              <a:t>knowing???Identifying</a:t>
            </a:r>
            <a:r>
              <a:rPr lang="en-US" dirty="0" smtClean="0"/>
              <a:t> Conceptual and Procedural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/>
              <a:t>To be developed for achievement of expertise, necessary to completing the culminating project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/>
              <a:t>Conceptual: Big, </a:t>
            </a:r>
            <a:r>
              <a:rPr lang="en-US" dirty="0" err="1" smtClean="0"/>
              <a:t>toolish</a:t>
            </a:r>
            <a:r>
              <a:rPr lang="en-US" dirty="0" smtClean="0"/>
              <a:t> understandings that can be used to think and discuss with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/>
              <a:t>Procedural: What students need to be able </a:t>
            </a:r>
            <a:r>
              <a:rPr lang="en-US" i="1" dirty="0" smtClean="0"/>
              <a:t>to do </a:t>
            </a:r>
            <a:r>
              <a:rPr lang="en-US" dirty="0" smtClean="0"/>
              <a:t>to participate in the debate as novice experts, to participate in creating cultural  knowledge and understandings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</a:t>
            </a:r>
            <a:r>
              <a:rPr lang="en-US" i="1" dirty="0" smtClean="0"/>
              <a:t>Romeo and Juliet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Conceptual: All relationships occur in a network of relationships and must accommodate this network.</a:t>
            </a:r>
          </a:p>
          <a:p>
            <a:pPr>
              <a:defRPr/>
            </a:pPr>
            <a:r>
              <a:rPr lang="en-US" dirty="0" smtClean="0"/>
              <a:t>Procedural: Write an argument: claim writing, data citation, pattern seeking, warranting, backing, responses to reservation – using concepts about relationships and ideas from Romeo and Juliet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Examples of Meaningful Making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5064125"/>
          </a:xfrm>
        </p:spPr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r>
              <a:rPr lang="en-US" u="sng" dirty="0">
                <a:ea typeface="ＭＳ Ｐゴシック" pitchFamily="-107" charset="-128"/>
                <a:cs typeface="ＭＳ Ｐゴシック" pitchFamily="-107" charset="-128"/>
              </a:rPr>
              <a:t>Writing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Arguments: of Extended Definition, Policy,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Judgment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Exposition/Process Analyses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In-role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writing Classifications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Informational brochures 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Letters to the editor 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Story extensions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Childrens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’ books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r>
              <a:rPr lang="en-US" u="sng" dirty="0" smtClean="0">
                <a:ea typeface="ＭＳ Ｐゴシック" pitchFamily="-107" charset="-128"/>
                <a:cs typeface="ＭＳ Ｐゴシック" pitchFamily="-107" charset="-128"/>
              </a:rPr>
              <a:t>Multimedia/Social Action Projects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Dramas/Forum Dramas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Websites/ PSAs, Interactive Surveys	 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Museum exhibits 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Video documentaries	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Raps/ Social Critiques and Performances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Service learning projects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Culminating Projects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Argument: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What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does Shakespeare think is the greatest threat to relationships and how far do I agree with him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Collaborative multimedia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Create a pre-nuptial agreement form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Interactive relationship quiz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Forum dramas - what should we do?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Documentary film-dating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rituals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over time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Social Action/service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Mockingbird; class grandparent projects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Identifying Culminating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world is filled with testing situations . . . </a:t>
            </a:r>
          </a:p>
          <a:p>
            <a:pPr>
              <a:defRPr/>
            </a:pPr>
            <a:r>
              <a:rPr lang="en-US" dirty="0" smtClean="0"/>
              <a:t>What is a real world test/application for the developed knowledge?</a:t>
            </a:r>
          </a:p>
          <a:p>
            <a:pPr>
              <a:defRPr/>
            </a:pPr>
            <a:r>
              <a:rPr lang="en-US" dirty="0" smtClean="0"/>
              <a:t>In school?</a:t>
            </a:r>
          </a:p>
          <a:p>
            <a:pPr>
              <a:defRPr/>
            </a:pPr>
            <a:r>
              <a:rPr lang="en-US" dirty="0" smtClean="0"/>
              <a:t>In the community?</a:t>
            </a:r>
          </a:p>
          <a:p>
            <a:pPr>
              <a:defRPr/>
            </a:pPr>
            <a:r>
              <a:rPr lang="en-US" dirty="0" smtClean="0"/>
              <a:t>Service learning possibilities?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Tips for identifying culminating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What’s it (the topic, central concepts, procedures) for today?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What’s it for tomorrow?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What </a:t>
            </a:r>
            <a:r>
              <a:rPr lang="en-US" i="1" dirty="0" smtClean="0">
                <a:ea typeface="ＭＳ Ｐゴシック" pitchFamily="-107" charset="-128"/>
                <a:cs typeface="ＭＳ Ｐゴシック" pitchFamily="-107" charset="-128"/>
              </a:rPr>
              <a:t>“work”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does it/could it do?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How do you foresee and want kids to use it?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When, where and in what situations can this knowledge be used?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For Social Action: what changes do you want to see and how can you work for this?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z="2400" dirty="0" smtClean="0">
                <a:ea typeface="ＭＳ Ｐゴシック" pitchFamily="-107" charset="-128"/>
                <a:cs typeface="ＭＳ Ｐゴシック" pitchFamily="-107" charset="-128"/>
              </a:rPr>
              <a:t>Come up with a project that will capture (or be analogous to) these powers and purposes!</a:t>
            </a:r>
            <a:endParaRPr lang="en-US" sz="2400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conventional understanding of the arts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Is that the arts promote a state of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flow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in both creation and reception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That the arts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make special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highlight the deep meanings of lived experience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(Dissanayake )</a:t>
            </a:r>
          </a:p>
          <a:p>
            <a:pP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That the arts are transformative and provide new possibilities for thinking, feeling and being (Winnicott)</a:t>
            </a:r>
          </a:p>
          <a:p>
            <a:pP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That the arts are social: transactional, relational and communicative in nature (Dewey)</a:t>
            </a:r>
          </a:p>
          <a:p>
            <a:pPr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6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Inquiry and Figuring out how texts 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8023" r="-68023"/>
          <a:stretch>
            <a:fillRect/>
          </a:stretch>
        </p:blipFill>
        <p:spPr>
          <a:xfrm>
            <a:off x="2317093" y="1751863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1417637"/>
            <a:ext cx="3742267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2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case for the arts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Artistic activities . . . 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Lead to immediate functional work in the world: making and doing things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Stake the artist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and audience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identity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Expresses and develops other interests and capacities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be edgy, immediately interesting, emotionally engaging, provocative, requiring shifts in perspective, seeing in new ways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Amanda Coomaraswamy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potential power of the arts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will not have been fully accomplished unless people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lives are affected and their values changed by what they have to show.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Our Boys Told Us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English is about NOTHING! It doesn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 help you DO anything.  English is about reading poems and telling about rhythm. It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about commas and crap like that for God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sake.   What does that have to DO with DOING anything?  It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about NOTHING!</a:t>
            </a:r>
          </a:p>
        </p:txBody>
      </p:sp>
    </p:spTree>
    <p:extLst>
      <p:ext uri="{BB962C8B-B14F-4D97-AF65-F5344CB8AC3E}">
        <p14:creationId xmlns:p14="http://schemas.microsoft.com/office/powerpoint/2010/main" val="409675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Provide extended practice in miniature to help students gain practical expert knowledge, especially through meaningful social activity.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	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	Easy to hard, visually supported to not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			Immediate 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to Imagined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			Close to home- far from home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			Concrete to Abstract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	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	Short </a:t>
            </a: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Long, Directly stated to implied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			Scaffolded to Independent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Move students to independence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Frontloading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 connect kids personally to the inquiry</a:t>
            </a:r>
          </a:p>
          <a:p>
            <a:pPr>
              <a:defRPr/>
            </a:pPr>
            <a:r>
              <a:rPr lang="en-US" dirty="0" smtClean="0"/>
              <a:t>To activate their prior interest and </a:t>
            </a:r>
            <a:r>
              <a:rPr lang="en-US" dirty="0" smtClean="0"/>
              <a:t>knowledge – and then build on it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 set a purpose and problem-orientation</a:t>
            </a:r>
          </a:p>
          <a:p>
            <a:pPr>
              <a:defRPr/>
            </a:pPr>
            <a:r>
              <a:rPr lang="en-US" dirty="0" smtClean="0"/>
              <a:t>To create a template for gauging progress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0999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Frontloading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err="1">
                <a:ea typeface="ＭＳ Ｐゴシック" pitchFamily="-107" charset="-128"/>
                <a:cs typeface="ＭＳ Ｐゴシック" pitchFamily="-107" charset="-128"/>
              </a:rPr>
              <a:t>Opinionaire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: </a:t>
            </a:r>
            <a:endParaRPr lang="en-US" sz="28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 smtClean="0">
                <a:ea typeface="ＭＳ Ｐゴシック" pitchFamily="-107" charset="-128"/>
                <a:cs typeface="ＭＳ Ｐゴシック" pitchFamily="-107" charset="-128"/>
              </a:rPr>
              <a:t>Love </a:t>
            </a: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means never having to say you are sorry.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Love at first sight is possible.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In love relationships, opposites attract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The hottest fires burn out fastest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Teenagers cannot experience true love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It is better to have loved and lost than never to have loved at all</a:t>
            </a:r>
          </a:p>
          <a:p>
            <a:pPr eaLnBrk="1" hangingPunct="1">
              <a:lnSpc>
                <a:spcPct val="90000"/>
              </a:lnSpc>
              <a:buFont typeface="Wingdings" pitchFamily="-107" charset="2"/>
              <a:buBlip>
                <a:blip r:embed="rId3"/>
              </a:buBlip>
              <a:defRPr/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You cannot change a person’s habits by loving them.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Other Frontloading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K-W-L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Brainstorming and Webbing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Analogy Organizers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Autobiographical Writing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Rankings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Drama/Role Playing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Character Quotes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Floorstorming/Video Clips – infer topic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Mad Libs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Other Frontloading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K-W-L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Brainstorming and Webbing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Analogy Organizers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Autobiographical Writing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Rankings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Drama/Role Playing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Character Quotes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Floorstorming/Video Clips – infer topic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r>
              <a:rPr lang="en-US" smtClean="0">
                <a:ea typeface="ＭＳ Ｐゴシック" pitchFamily="-107" charset="-128"/>
                <a:cs typeface="ＭＳ Ｐゴシック" pitchFamily="-107" charset="-128"/>
              </a:rPr>
              <a:t>Mad Libs</a:t>
            </a:r>
          </a:p>
          <a:p>
            <a:pPr>
              <a:buFont typeface="Wingdings" pitchFamily="-107" charset="2"/>
              <a:buBlip>
                <a:blip r:embed="rId2"/>
              </a:buBlip>
              <a:defRPr/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Assisting Students through the Text (or Material/Data)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Read different versions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Watch the video, then read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Create our own video glossary using the play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Dramatize scenes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Use action strategies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Explicitly teach script reading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LFS, ELL, Struggling readers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Story of the Somali girls and Bosnian boys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4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Nikolai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story: the importance of competence to risk-taking and learning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Drake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story: the importance of immediate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63376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a typeface="ＭＳ Ｐゴシック" pitchFamily="-107" charset="-128"/>
                <a:cs typeface="ＭＳ Ｐゴシック" pitchFamily="-107" charset="-128"/>
              </a:rPr>
              <a:t>Additional </a:t>
            </a:r>
            <a:r>
              <a:rPr lang="en-US" sz="4000" dirty="0">
                <a:ea typeface="ＭＳ Ｐゴシック" pitchFamily="-107" charset="-128"/>
                <a:cs typeface="ＭＳ Ｐゴシック" pitchFamily="-107" charset="-128"/>
              </a:rPr>
              <a:t>Benefits</a:t>
            </a:r>
            <a:r>
              <a:rPr lang="en-US" sz="4000" dirty="0" smtClean="0">
                <a:ea typeface="ＭＳ Ｐゴシック" pitchFamily="-107" charset="-128"/>
                <a:cs typeface="ＭＳ Ｐゴシック" pitchFamily="-107" charset="-128"/>
              </a:rPr>
              <a:t> of </a:t>
            </a:r>
            <a:r>
              <a:rPr lang="en-US" sz="4000" dirty="0">
                <a:ea typeface="ＭＳ Ｐゴシック" pitchFamily="-107" charset="-128"/>
                <a:cs typeface="ＭＳ Ｐゴシック" pitchFamily="-107" charset="-128"/>
              </a:rPr>
              <a:t>Inquiry Units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Variety of text types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Choice and differentiation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Fresh eyes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Multiple exposures to unit vocabulary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Context necessitates higher-order thinking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Preparation for college and for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democratic, 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civicly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engaged life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Naturally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meets next generation standards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Prepares students for substantive senior projects, immediate + adult achievement</a:t>
            </a:r>
          </a:p>
          <a:p>
            <a:pPr eaLnBrk="1" hangingPunct="1">
              <a:buFont typeface="Wingdings" pitchFamily="-107" charset="2"/>
              <a:buNone/>
              <a:defRPr/>
            </a:pP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Creative Process/Critical Inquiry and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44512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Planning and Focusing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Exploring and Experimenting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Imagining/Generating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Preliminary Work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Revising/Refining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Presentation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Reflecting/Evaluating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Challenging and Inspiring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(Feedback/Reflection)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7912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Activating Background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Problem Posing/Definition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Question Posing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Task Decomposition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Data Review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Data Collection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Data Generation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Analysis/Pattern Seeking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Data Synthesis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Representation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Presentation/Sharing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Revising/Re-Presenting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Archiving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(Application of Critical Standards: Feedback/Reflection)</a:t>
            </a:r>
          </a:p>
        </p:txBody>
      </p:sp>
    </p:spTree>
    <p:extLst>
      <p:ext uri="{BB962C8B-B14F-4D97-AF65-F5344CB8AC3E}">
        <p14:creationId xmlns:p14="http://schemas.microsoft.com/office/powerpoint/2010/main" val="2400726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Critical Inquiry and Critical Literacy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Knowledge is socially constructed and situated – even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facts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– Is Pluto a planet?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Authorial Reading: Every text or performance is an attempt by somebody to manipulate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you into believing, knowing or doing something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Readers must engage with the intelligence behind the text – do you wish to embrace, adapt or resist what has been expressed?</a:t>
            </a:r>
          </a:p>
        </p:txBody>
      </p:sp>
    </p:spTree>
    <p:extLst>
      <p:ext uri="{BB962C8B-B14F-4D97-AF65-F5344CB8AC3E}">
        <p14:creationId xmlns:p14="http://schemas.microsoft.com/office/powerpoint/2010/main" val="42211624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Power of the Arts to represent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Arts are pursued with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joy and deep engagement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(Hillocks; Heath; Wilhelm; Smith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Wilhelm)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Pursued with engagement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Transformational; arts as transitional objects - prosthetics that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assist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learners through their ZPD to become something new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07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019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Reading and inquiring for service to self, peer, class, community, environment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3238" r="-83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176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Inquiry and Figuring out how texts 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8023" r="-68023"/>
          <a:stretch>
            <a:fillRect/>
          </a:stretch>
        </p:blipFill>
        <p:spPr>
          <a:xfrm>
            <a:off x="2317093" y="1751863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1417637"/>
            <a:ext cx="3742267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1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Wilhelm, J. (2007). </a:t>
            </a:r>
            <a:r>
              <a:rPr lang="en-US" u="sng" dirty="0">
                <a:ea typeface="ＭＳ Ｐゴシック" pitchFamily="-107" charset="-128"/>
                <a:cs typeface="ＭＳ Ｐゴシック" pitchFamily="-107" charset="-128"/>
              </a:rPr>
              <a:t>Engaging Readers and Writers with Inquiry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.  New York: Scholastic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Wilhelm, Wilhelm, Boas (2009). </a:t>
            </a:r>
            <a:r>
              <a:rPr lang="en-US" u="sng" dirty="0" smtClean="0">
                <a:ea typeface="ＭＳ Ｐゴシック" pitchFamily="-107" charset="-128"/>
                <a:cs typeface="ＭＳ Ｐゴシック" pitchFamily="-107" charset="-128"/>
              </a:rPr>
              <a:t>Inquiring Minds Learn to Read and Write.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Scholastic/Rubicon.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Wilhelm, J. (2002)</a:t>
            </a:r>
            <a:r>
              <a:rPr lang="en-US" u="sng" dirty="0">
                <a:ea typeface="ＭＳ Ｐゴシック" pitchFamily="-107" charset="-128"/>
                <a:cs typeface="ＭＳ Ｐゴシック" pitchFamily="-107" charset="-128"/>
              </a:rPr>
              <a:t>. Improving Comprehension with Think </a:t>
            </a:r>
            <a:r>
              <a:rPr lang="en-US" u="sng" dirty="0" err="1">
                <a:ea typeface="ＭＳ Ｐゴシック" pitchFamily="-107" charset="-128"/>
                <a:cs typeface="ＭＳ Ｐゴシック" pitchFamily="-107" charset="-128"/>
              </a:rPr>
              <a:t>Alouds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. New York: Scholastic.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Smith, M. W., &amp; Wilhelm. J. (2002).”</a:t>
            </a:r>
            <a:r>
              <a:rPr lang="en-US" u="sng" dirty="0">
                <a:ea typeface="ＭＳ Ｐゴシック" pitchFamily="-107" charset="-128"/>
                <a:cs typeface="ＭＳ Ｐゴシック" pitchFamily="-107" charset="-128"/>
              </a:rPr>
              <a:t>Reading don’t fix no Chevys”:  Literacy in the lives of young men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.  Portsmouth, NH:  Heinemann.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possibly be overemphasized (</a:t>
            </a:r>
            <a:r>
              <a:rPr lang="en-US" dirty="0" err="1" smtClean="0"/>
              <a:t>Dulin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necessary to all learning</a:t>
            </a:r>
          </a:p>
          <a:p>
            <a:r>
              <a:rPr lang="en-US" dirty="0" smtClean="0"/>
              <a:t>Can be defined as “the continuing impulse to engage and learn”.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The Conditions of Flow (Smith and Wilhelm, 2002; 2006)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 clear purpose and continual feedback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Appropriate challenge and assistance to meet the challenge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Promote competence and control: visible signs of accomplishment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Immerse in the Immediate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Use the social - work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together and for a common project and good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Our informants privileged </a:t>
            </a:r>
            <a:r>
              <a:rPr lang="en-US" i="1" dirty="0">
                <a:ea typeface="ＭＳ Ｐゴシック" pitchFamily="-107" charset="-128"/>
                <a:cs typeface="ＭＳ Ｐゴシック" pitchFamily="-107" charset="-128"/>
              </a:rPr>
              <a:t>relationships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with . . 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Family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Friends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Classmates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Authors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Characters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i="1" dirty="0" smtClean="0">
                <a:ea typeface="ＭＳ Ｐゴシック" pitchFamily="-107" charset="-128"/>
                <a:cs typeface="ＭＳ Ｐゴシック" pitchFamily="-107" charset="-128"/>
              </a:rPr>
              <a:t>Teachers</a:t>
            </a:r>
          </a:p>
          <a:p>
            <a:pPr eaLnBrk="1" hangingPunct="1">
              <a:buFont typeface="Wingdings" pitchFamily="-107" charset="2"/>
              <a:buBlip>
                <a:blip r:embed="rId3"/>
              </a:buBlip>
              <a:defRPr/>
            </a:pP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And had a contract to care with teachers</a:t>
            </a:r>
          </a:p>
          <a:p>
            <a:pPr eaLnBrk="1" hangingPunct="1">
              <a:buFont typeface="Wingdings" pitchFamily="-107" charset="2"/>
              <a:buNone/>
              <a:defRPr/>
            </a:pP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Contract to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Get to know me personally and recognize me as an individual</a:t>
            </a:r>
          </a:p>
          <a:p>
            <a:pPr>
              <a:defRPr/>
            </a:pPr>
            <a:r>
              <a:rPr lang="en-US" dirty="0" smtClean="0"/>
              <a:t>Care about me as a person and learner</a:t>
            </a:r>
          </a:p>
          <a:p>
            <a:pPr>
              <a:defRPr/>
            </a:pPr>
            <a:r>
              <a:rPr lang="en-US" dirty="0" smtClean="0"/>
              <a:t>Attend to my interests in some way (inside or outside of class)</a:t>
            </a:r>
          </a:p>
          <a:p>
            <a:pPr>
              <a:defRPr/>
            </a:pPr>
            <a:r>
              <a:rPr lang="en-US" dirty="0" smtClean="0"/>
              <a:t>Help me to learn and don’t give up on me</a:t>
            </a:r>
          </a:p>
          <a:p>
            <a:pPr>
              <a:defRPr/>
            </a:pPr>
            <a:r>
              <a:rPr lang="en-US" dirty="0" smtClean="0"/>
              <a:t>Be passionate, committed, work hard and know your stuff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Sociocultural learning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teaching and learning is relational and occurs in relationship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knowledge is socially constructed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knowledge is cultural – knowledge is based on cultural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agreements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Recent cognitive research shows that we are inherently social and value relationships, reciprocity, social projects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16564</TotalTime>
  <Words>2195</Words>
  <Application>Microsoft Macintosh PowerPoint</Application>
  <PresentationFormat>On-screen Show (4:3)</PresentationFormat>
  <Paragraphs>287</Paragraphs>
  <Slides>46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Beam</vt:lpstr>
      <vt:lpstr>Inquiring Minds Learn to Read and Write! Using Inquiry to Motivate and Assist students to read, write and engage in social action   Jeffrey D. Wilhelm Boise State University</vt:lpstr>
      <vt:lpstr>Reading and inquiring for service to self, peer, class, community, environment</vt:lpstr>
      <vt:lpstr>Inquiry and Figuring out how texts work</vt:lpstr>
      <vt:lpstr>Introduction</vt:lpstr>
      <vt:lpstr>The importance of motivation</vt:lpstr>
      <vt:lpstr>The Conditions of Flow (Smith and Wilhelm, 2002; 2006)</vt:lpstr>
      <vt:lpstr>Our informants privileged relationships with . . .</vt:lpstr>
      <vt:lpstr>The Contract to Care</vt:lpstr>
      <vt:lpstr>Sociocultural learning theory</vt:lpstr>
      <vt:lpstr>The only instructional model</vt:lpstr>
      <vt:lpstr>Other reasons for inquiry</vt:lpstr>
      <vt:lpstr>How Various Models of Instruction Fare (PISA, NAEPs, TIMSS)</vt:lpstr>
      <vt:lpstr>The Apprenticeship Model: The 6 M’s</vt:lpstr>
      <vt:lpstr>The Apprenticeship Model, continued</vt:lpstr>
      <vt:lpstr>Vested/SI-OP models as Inquiry, Gradual Release of Responsibility</vt:lpstr>
      <vt:lpstr>Characteristics of Essential/Existential Questions</vt:lpstr>
      <vt:lpstr>Some Ways to Generate Questions</vt:lpstr>
      <vt:lpstr>Essential Questions Are Not</vt:lpstr>
      <vt:lpstr>Essential Question for Romeo and Juliet</vt:lpstr>
      <vt:lpstr>Recent Essential Questions</vt:lpstr>
      <vt:lpstr>PowerPoint Presentation</vt:lpstr>
      <vt:lpstr>Match EQ to composing</vt:lpstr>
      <vt:lpstr>What is worth knowing???Identifying Conceptual and Procedural Knowledge</vt:lpstr>
      <vt:lpstr>For Romeo and Juliet</vt:lpstr>
      <vt:lpstr>Examples of Meaningful Making</vt:lpstr>
      <vt:lpstr>Culminating Projects</vt:lpstr>
      <vt:lpstr>Identifying Culminating Projects</vt:lpstr>
      <vt:lpstr>Tips for identifying culminating projects</vt:lpstr>
      <vt:lpstr>A conventional understanding of the arts . . . </vt:lpstr>
      <vt:lpstr>A case for the arts . . . </vt:lpstr>
      <vt:lpstr>Amanda Coomaraswamy</vt:lpstr>
      <vt:lpstr>What Our Boys Told Us</vt:lpstr>
      <vt:lpstr>PowerPoint Presentation</vt:lpstr>
      <vt:lpstr>Frontloading</vt:lpstr>
      <vt:lpstr>Frontloading</vt:lpstr>
      <vt:lpstr>Other Frontloading ideas</vt:lpstr>
      <vt:lpstr>Other Frontloading ideas</vt:lpstr>
      <vt:lpstr>Assisting Students through the Text (or Material/Data)</vt:lpstr>
      <vt:lpstr>LFS, ELL, Struggling readers</vt:lpstr>
      <vt:lpstr>Additional Benefits of Inquiry Units</vt:lpstr>
      <vt:lpstr>The Creative Process/Critical Inquiry and Design</vt:lpstr>
      <vt:lpstr>Critical Inquiry and Critical Literacy</vt:lpstr>
      <vt:lpstr>The Power of the Arts to represent understanding</vt:lpstr>
      <vt:lpstr>Reading and inquiring for service to self, peer, class, community, environment</vt:lpstr>
      <vt:lpstr>Inquiry and Figuring out how texts work</vt:lpstr>
      <vt:lpstr>PowerPoint Presentation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With the Flow: Making Literacy Learning Like Life </dc:title>
  <dc:creator>Graduate School of Education</dc:creator>
  <cp:lastModifiedBy>Jeffrey Wilhelm</cp:lastModifiedBy>
  <cp:revision>151</cp:revision>
  <dcterms:created xsi:type="dcterms:W3CDTF">2012-03-16T16:09:03Z</dcterms:created>
  <dcterms:modified xsi:type="dcterms:W3CDTF">2015-10-23T20:34:02Z</dcterms:modified>
</cp:coreProperties>
</file>